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3" r:id="rId2"/>
    <p:sldId id="256" r:id="rId3"/>
    <p:sldId id="258" r:id="rId4"/>
    <p:sldId id="262" r:id="rId5"/>
    <p:sldId id="257" r:id="rId6"/>
    <p:sldId id="274" r:id="rId7"/>
    <p:sldId id="260" r:id="rId8"/>
    <p:sldId id="259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5" d="100"/>
          <a:sy n="85" d="100"/>
        </p:scale>
        <p:origin x="-102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3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6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6000">
        <p14:flash/>
      </p:transition>
    </mc:Choice>
    <mc:Fallback xmlns="">
      <p:transition spd="med" advClick="0" advTm="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3266" y="375857"/>
            <a:ext cx="8455650" cy="6046977"/>
          </a:xfrm>
        </p:spPr>
        <p:txBody>
          <a:bodyPr>
            <a:normAutofit/>
          </a:bodyPr>
          <a:lstStyle/>
          <a:p>
            <a:r>
              <a:rPr lang="pl-PL" dirty="0"/>
              <a:t>impuls dla rozwoju społeczno-gospodarczego Olecka;</a:t>
            </a:r>
          </a:p>
          <a:p>
            <a:r>
              <a:rPr lang="pl-PL" dirty="0"/>
              <a:t>lepsze wykorzystanie bazy noclegowej i gastronomicznej;</a:t>
            </a:r>
          </a:p>
          <a:p>
            <a:r>
              <a:rPr lang="pl-PL" dirty="0"/>
              <a:t>adaptacja posiadanych zasobów na potrzeby uzdrowiska: baza sportowo-rekreacyjna, w tym hala Lega, zagospodarowanie jeziora Oleckie Wielkie, zagospodarowane tereny zielone oraz nabrzeże rzeki Lega, nowe ciągi pieszo-rowerowe, siłownie terenowe, ścieżki zdrowa;</a:t>
            </a:r>
          </a:p>
          <a:p>
            <a:r>
              <a:rPr lang="pl-PL" dirty="0"/>
              <a:t>optymalne wykorzystanie bazy MOSiR, utworzenie parku zdrowia;</a:t>
            </a:r>
          </a:p>
          <a:p>
            <a:r>
              <a:rPr lang="pl-PL" dirty="0"/>
              <a:t>adaptacja hotelu Maraton na dom zdrojowy;</a:t>
            </a:r>
          </a:p>
          <a:p>
            <a:r>
              <a:rPr lang="pl-PL" dirty="0"/>
              <a:t>sanatorium w Dworku Mazurskim;</a:t>
            </a:r>
          </a:p>
          <a:p>
            <a:r>
              <a:rPr lang="pl-PL" dirty="0"/>
              <a:t>szansa rozwoju szpitala powiatowego, lepsze wykorzystanie bazy, możliwość rozwoju usług zdrowotnych; </a:t>
            </a:r>
          </a:p>
          <a:p>
            <a:r>
              <a:rPr lang="pl-PL" dirty="0"/>
              <a:t>szansa rozwoju działalności kulturalnej, lepsze wykorzystanie bazy i infrastruktury (ROK, AGT, Amfiteatr);</a:t>
            </a:r>
          </a:p>
          <a:p>
            <a:r>
              <a:rPr lang="pl-PL" dirty="0"/>
              <a:t>spójna koncepcja zagospodarowania Placu Wolności i centrum Olecka;</a:t>
            </a:r>
          </a:p>
          <a:p>
            <a:r>
              <a:rPr lang="pl-PL" dirty="0"/>
              <a:t>szansa rozwoju szkolnictwa zawodowego, baza dla praktyk gastronomicznych, hotelarskich, usług opiekuńczych, rehabilitacyjnych, zdrowotnych;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05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3266" y="386873"/>
            <a:ext cx="8596668" cy="3880773"/>
          </a:xfrm>
        </p:spPr>
        <p:txBody>
          <a:bodyPr/>
          <a:lstStyle/>
          <a:p>
            <a:r>
              <a:rPr lang="pl-PL" dirty="0"/>
              <a:t>turystyka zdrowotna będzie nową czwartą inteligentną specjalizacją województwa warmińsko-mazurskiego, oznacza to że część środków UE w nowym okresie finansowania na lata 2021-2027 zostanie przeznaczona na inwestycje w tym zakresie;</a:t>
            </a:r>
          </a:p>
          <a:p>
            <a:r>
              <a:rPr lang="pl-PL" dirty="0"/>
              <a:t>możliwość tworzenia produktów sieciowych w ramach współpracy samorządów EGO i EGO SA;</a:t>
            </a:r>
          </a:p>
          <a:p>
            <a:r>
              <a:rPr lang="pl-PL" dirty="0"/>
              <a:t>szansa na rozwój współpracy transgranicznej i promowanie obszaru mazurskich uzdrowisk jako jednego kierunku podróży;</a:t>
            </a:r>
          </a:p>
          <a:p>
            <a:r>
              <a:rPr lang="pl-PL" dirty="0"/>
              <a:t>możliwość pozyskiwania środków zewnętrznych na obszary związane z obszarem uzdrowiska: infrastruktura zdrowia, szkolnictwo, infrastruktura rekreacyjna, ochrona środowiska, odnawialne źródła energii, transport niskoemisyjny, nowoczesne usługi, badania i rozwój, innowacyjne produkty.</a:t>
            </a:r>
          </a:p>
        </p:txBody>
      </p:sp>
    </p:spTree>
    <p:extLst>
      <p:ext uri="{BB962C8B-B14F-4D97-AF65-F5344CB8AC3E}">
        <p14:creationId xmlns:p14="http://schemas.microsoft.com/office/powerpoint/2010/main" val="26317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52756" y="2460434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pl-PL" sz="8800" b="1" dirty="0">
                <a:solidFill>
                  <a:schemeClr val="accent2">
                    <a:lumMod val="75000"/>
                  </a:schemeClr>
                </a:solidFill>
              </a:rPr>
              <a:t>ZAGROŻENIA</a:t>
            </a:r>
          </a:p>
        </p:txBody>
      </p:sp>
    </p:spTree>
    <p:extLst>
      <p:ext uri="{BB962C8B-B14F-4D97-AF65-F5344CB8AC3E}">
        <p14:creationId xmlns:p14="http://schemas.microsoft.com/office/powerpoint/2010/main" val="2482499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87503" y="959750"/>
            <a:ext cx="8929374" cy="4713937"/>
          </a:xfrm>
        </p:spPr>
        <p:txBody>
          <a:bodyPr>
            <a:normAutofit/>
          </a:bodyPr>
          <a:lstStyle/>
          <a:p>
            <a:r>
              <a:rPr lang="pl-PL" b="1" dirty="0"/>
              <a:t>ustawowe ograniczenia w rozwoju zakładów produkcyjnych (nie dotyczy istniejących);</a:t>
            </a:r>
          </a:p>
          <a:p>
            <a:r>
              <a:rPr lang="pl-PL" b="1" dirty="0"/>
              <a:t>ograniczenia emisji pyłów i hałasu wynikające z ustawy o ochronie środowiska;</a:t>
            </a:r>
          </a:p>
          <a:p>
            <a:r>
              <a:rPr lang="pl-PL" b="1" dirty="0"/>
              <a:t>brak zainteresowania ze strony właścicieli bazy noclegowej i gastronomicznej;</a:t>
            </a:r>
          </a:p>
          <a:p>
            <a:r>
              <a:rPr lang="pl-PL" b="1" dirty="0"/>
              <a:t>brak możliwości potwierdzenia właściwości leczniczych surowców i klimatu;</a:t>
            </a:r>
          </a:p>
          <a:p>
            <a:r>
              <a:rPr lang="pl-PL" b="1" dirty="0"/>
              <a:t>brak zainteresowania ze strony Powiatu Oleckiego; </a:t>
            </a:r>
          </a:p>
          <a:p>
            <a:r>
              <a:rPr lang="pl-PL" b="1" dirty="0"/>
              <a:t>konieczność poniesienia nakładów związanych z odwiertami i badaniem surowców, uzyskaniem świadectwa potwierdzającego właściwości lecznicze surowców, opracowaniem operatu uzdrowiskowego, zmianą MZP i studium; opracowaniem dokumentacji technicznych na projekty inwestycyjne, wkład własny do pozyskanych środków zewnętrznych na poziomie 30% w nowym okresie finansowania UE;</a:t>
            </a:r>
          </a:p>
        </p:txBody>
      </p:sp>
    </p:spTree>
    <p:extLst>
      <p:ext uri="{BB962C8B-B14F-4D97-AF65-F5344CB8AC3E}">
        <p14:creationId xmlns:p14="http://schemas.microsoft.com/office/powerpoint/2010/main" val="2422435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9626" y="2611395"/>
            <a:ext cx="9463444" cy="1320800"/>
          </a:xfrm>
        </p:spPr>
        <p:txBody>
          <a:bodyPr>
            <a:noAutofit/>
          </a:bodyPr>
          <a:lstStyle/>
          <a:p>
            <a:r>
              <a:rPr lang="pl-PL" sz="7200" b="1" dirty="0">
                <a:solidFill>
                  <a:schemeClr val="accent2">
                    <a:lumMod val="75000"/>
                  </a:schemeClr>
                </a:solidFill>
              </a:rPr>
              <a:t>Od czego zaczniemy?</a:t>
            </a:r>
          </a:p>
        </p:txBody>
      </p:sp>
    </p:spTree>
    <p:extLst>
      <p:ext uri="{BB962C8B-B14F-4D97-AF65-F5344CB8AC3E}">
        <p14:creationId xmlns:p14="http://schemas.microsoft.com/office/powerpoint/2010/main" val="205488742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1388" y="636589"/>
            <a:ext cx="8596668" cy="3880773"/>
          </a:xfrm>
        </p:spPr>
        <p:txBody>
          <a:bodyPr>
            <a:normAutofit fontScale="70000" lnSpcReduction="20000"/>
          </a:bodyPr>
          <a:lstStyle/>
          <a:p>
            <a:r>
              <a:rPr lang="pl-PL" sz="3500" dirty="0">
                <a:solidFill>
                  <a:schemeClr val="accent2">
                    <a:lumMod val="75000"/>
                  </a:schemeClr>
                </a:solidFill>
              </a:rPr>
              <a:t>Uchwała intencyjna – grudzień 2019 r.;</a:t>
            </a:r>
          </a:p>
          <a:p>
            <a:r>
              <a:rPr lang="pl-PL" sz="3500" dirty="0">
                <a:solidFill>
                  <a:schemeClr val="accent2">
                    <a:lumMod val="75000"/>
                  </a:schemeClr>
                </a:solidFill>
              </a:rPr>
              <a:t>Przygotowanie koncepcji uzdrowiska;</a:t>
            </a:r>
          </a:p>
          <a:p>
            <a:r>
              <a:rPr lang="pl-PL" sz="3500" dirty="0">
                <a:solidFill>
                  <a:schemeClr val="accent2">
                    <a:lumMod val="75000"/>
                  </a:schemeClr>
                </a:solidFill>
              </a:rPr>
              <a:t>Złożenie wniosku o dofinansowanie na rozwój infrastruktury uzdrowiskowej:</a:t>
            </a:r>
          </a:p>
          <a:p>
            <a:pPr lvl="1"/>
            <a:r>
              <a:rPr lang="pl-PL" sz="3500" dirty="0">
                <a:solidFill>
                  <a:schemeClr val="accent2">
                    <a:lumMod val="75000"/>
                  </a:schemeClr>
                </a:solidFill>
              </a:rPr>
              <a:t>1. dalsze zagospodarowanie plaży „Szyjka”,</a:t>
            </a:r>
          </a:p>
          <a:p>
            <a:pPr lvl="1"/>
            <a:r>
              <a:rPr lang="pl-PL" sz="3500" dirty="0">
                <a:solidFill>
                  <a:schemeClr val="accent2">
                    <a:lumMod val="75000"/>
                  </a:schemeClr>
                </a:solidFill>
              </a:rPr>
              <a:t>2. przeprawa mostowa na „Szyjce”,</a:t>
            </a:r>
          </a:p>
          <a:p>
            <a:pPr lvl="1"/>
            <a:r>
              <a:rPr lang="pl-PL" sz="3500" dirty="0">
                <a:solidFill>
                  <a:schemeClr val="accent2">
                    <a:lumMod val="75000"/>
                  </a:schemeClr>
                </a:solidFill>
              </a:rPr>
              <a:t>3. tężnie w parku MOSiR;</a:t>
            </a:r>
          </a:p>
          <a:p>
            <a:pPr marL="400050" lvl="1" indent="0">
              <a:buNone/>
            </a:pPr>
            <a:r>
              <a:rPr lang="pl-PL" sz="3500" b="1" dirty="0">
                <a:solidFill>
                  <a:schemeClr val="accent2">
                    <a:lumMod val="75000"/>
                  </a:schemeClr>
                </a:solidFill>
              </a:rPr>
              <a:t>Całkowita wartość</a:t>
            </a:r>
            <a:r>
              <a:rPr lang="pl-PL" sz="3500" b="1" dirty="0" smtClean="0">
                <a:solidFill>
                  <a:schemeClr val="accent2">
                    <a:lumMod val="75000"/>
                  </a:schemeClr>
                </a:solidFill>
              </a:rPr>
              <a:t>: ok. </a:t>
            </a:r>
            <a:r>
              <a:rPr lang="pl-PL" sz="3500" b="1" dirty="0">
                <a:solidFill>
                  <a:schemeClr val="accent2">
                    <a:lumMod val="75000"/>
                  </a:schemeClr>
                </a:solidFill>
              </a:rPr>
              <a:t>8 mln złotych</a:t>
            </a:r>
          </a:p>
          <a:p>
            <a:pPr marL="400050" lvl="1" indent="0">
              <a:buNone/>
            </a:pPr>
            <a:r>
              <a:rPr lang="pl-PL" sz="3500" b="1" dirty="0">
                <a:solidFill>
                  <a:schemeClr val="accent2">
                    <a:lumMod val="75000"/>
                  </a:schemeClr>
                </a:solidFill>
              </a:rPr>
              <a:t>Dofinansowanie: 85%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2614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6000" dirty="0">
                <a:solidFill>
                  <a:schemeClr val="accent2">
                    <a:lumMod val="75000"/>
                  </a:schemeClr>
                </a:solidFill>
              </a:rPr>
              <a:t>Dziękuję za </a:t>
            </a:r>
            <a:r>
              <a:rPr lang="pl-PL" sz="6000" dirty="0" smtClean="0">
                <a:solidFill>
                  <a:schemeClr val="accent2">
                    <a:lumMod val="75000"/>
                  </a:schemeClr>
                </a:solidFill>
              </a:rPr>
              <a:t>uwagę</a:t>
            </a:r>
          </a:p>
          <a:p>
            <a:pPr marL="0" indent="0">
              <a:buNone/>
            </a:pPr>
            <a:endParaRPr lang="pl-PL" sz="60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pl-PL" sz="3800" dirty="0" smtClean="0">
                <a:solidFill>
                  <a:schemeClr val="accent2">
                    <a:lumMod val="75000"/>
                  </a:schemeClr>
                </a:solidFill>
              </a:rPr>
              <a:t>Aneta Milczarek</a:t>
            </a:r>
          </a:p>
          <a:p>
            <a:pPr marL="0" indent="0">
              <a:buNone/>
            </a:pPr>
            <a:r>
              <a:rPr lang="pl-PL" sz="3800" dirty="0" smtClean="0">
                <a:solidFill>
                  <a:schemeClr val="accent2">
                    <a:lumMod val="75000"/>
                  </a:schemeClr>
                </a:solidFill>
              </a:rPr>
              <a:t>Wydział Strategii i </a:t>
            </a:r>
            <a:r>
              <a:rPr lang="pl-PL" sz="3800" smtClean="0">
                <a:solidFill>
                  <a:schemeClr val="accent2">
                    <a:lumMod val="75000"/>
                  </a:schemeClr>
                </a:solidFill>
              </a:rPr>
              <a:t>Rozwoju </a:t>
            </a:r>
            <a:endParaRPr lang="pl-PL" sz="3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272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234807" y="3028216"/>
            <a:ext cx="11082969" cy="1646302"/>
          </a:xfrm>
        </p:spPr>
        <p:txBody>
          <a:bodyPr/>
          <a:lstStyle/>
          <a:p>
            <a:pPr algn="ctr"/>
            <a:r>
              <a:rPr lang="pl-PL" sz="7200" b="1" dirty="0">
                <a:solidFill>
                  <a:schemeClr val="accent2">
                    <a:lumMod val="75000"/>
                  </a:schemeClr>
                </a:solidFill>
              </a:rPr>
              <a:t>UZDROWISKO MAZURY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23209" y="4825842"/>
            <a:ext cx="7766936" cy="1096899"/>
          </a:xfrm>
        </p:spPr>
        <p:txBody>
          <a:bodyPr>
            <a:noAutofit/>
          </a:bodyPr>
          <a:lstStyle/>
          <a:p>
            <a:pPr algn="ctr"/>
            <a:r>
              <a:rPr lang="pl-PL" sz="7200" b="1" dirty="0">
                <a:solidFill>
                  <a:schemeClr val="accent2">
                    <a:lumMod val="75000"/>
                  </a:schemeClr>
                </a:solidFill>
              </a:rPr>
              <a:t>OLECKO?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388" y="914399"/>
            <a:ext cx="1649154" cy="196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8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600" b="1" dirty="0">
                <a:solidFill>
                  <a:schemeClr val="accent2">
                    <a:lumMod val="75000"/>
                  </a:schemeClr>
                </a:solidFill>
              </a:rPr>
              <a:t>UZDROWISKO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160589"/>
            <a:ext cx="9050560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000" dirty="0">
                <a:solidFill>
                  <a:schemeClr val="accent1">
                    <a:lumMod val="50000"/>
                  </a:schemeClr>
                </a:solidFill>
              </a:rPr>
              <a:t>miejscowość dysponująca naturalnymi czynnikami leczniczymi, do których zalicza się wody mineralne oraz właściwości klimatyczne</a:t>
            </a:r>
          </a:p>
        </p:txBody>
      </p:sp>
    </p:spTree>
    <p:extLst>
      <p:ext uri="{BB962C8B-B14F-4D97-AF65-F5344CB8AC3E}">
        <p14:creationId xmlns:p14="http://schemas.microsoft.com/office/powerpoint/2010/main" val="62793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0506" y="609600"/>
            <a:ext cx="9452472" cy="1320800"/>
          </a:xfrm>
        </p:spPr>
        <p:txBody>
          <a:bodyPr/>
          <a:lstStyle/>
          <a:p>
            <a:pPr fontAlgn="base"/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Uzdrowiskiem może zostać obszar, który:</a:t>
            </a:r>
            <a:endParaRPr lang="pl-PL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fontAlgn="base"/>
            <a:r>
              <a:rPr lang="pl-PL" dirty="0"/>
              <a:t>ma złoża </a:t>
            </a:r>
            <a:r>
              <a:rPr lang="pl-PL" b="1" dirty="0"/>
              <a:t>naturalnych surowców</a:t>
            </a:r>
            <a:r>
              <a:rPr lang="pl-PL" dirty="0"/>
              <a:t> leczniczych oraz </a:t>
            </a:r>
            <a:r>
              <a:rPr lang="pl-PL" b="1" dirty="0"/>
              <a:t>klimat </a:t>
            </a:r>
            <a:r>
              <a:rPr lang="pl-PL" dirty="0"/>
              <a:t>o potwierdzonych właściwościach leczniczych;</a:t>
            </a:r>
          </a:p>
          <a:p>
            <a:pPr lvl="0" fontAlgn="base"/>
            <a:r>
              <a:rPr lang="pl-PL" dirty="0"/>
              <a:t>spełnia wymagania w stosunku do środowiska określone w przepisach o ochronie środowiska;</a:t>
            </a:r>
          </a:p>
          <a:p>
            <a:pPr lvl="0" fontAlgn="base"/>
            <a:r>
              <a:rPr lang="pl-PL" dirty="0"/>
              <a:t>ma infrastrukturę techniczną w zakresie:</a:t>
            </a:r>
          </a:p>
          <a:p>
            <a:pPr lvl="1" fontAlgn="base"/>
            <a:r>
              <a:rPr lang="pl-PL" dirty="0"/>
              <a:t>gospodarki wodno-ściekowej, energetycznej;</a:t>
            </a:r>
          </a:p>
          <a:p>
            <a:pPr lvl="1" fontAlgn="base"/>
            <a:r>
              <a:rPr lang="pl-PL" dirty="0"/>
              <a:t>transportu zbiorowego i prowadzi gospodarkę odpadami;</a:t>
            </a:r>
          </a:p>
          <a:p>
            <a:pPr lvl="0" fontAlgn="base"/>
            <a:r>
              <a:rPr lang="pl-PL" dirty="0"/>
              <a:t>ma zakłady lecznictwa uzdrowiskowego i urządzenia lecznictwa uzdrowiskowego przygotowane do prowadzenia lecznictwa.</a:t>
            </a:r>
          </a:p>
          <a:p>
            <a:pPr marL="0" indent="0" fontAlgn="base">
              <a:buNone/>
            </a:pPr>
            <a:r>
              <a:rPr lang="pl-PL" dirty="0"/>
              <a:t>Jeśli dany obszar spełnia powyższe warunki, lecz </a:t>
            </a:r>
            <a:r>
              <a:rPr lang="pl-PL" u="sng" dirty="0"/>
              <a:t>nie ma</a:t>
            </a:r>
            <a:r>
              <a:rPr lang="pl-PL" dirty="0"/>
              <a:t> na zakładów oraz urządzeń lecznictwa uzdrowiskowego, gmina może starać się o uzyskanie dla niego </a:t>
            </a:r>
            <a:r>
              <a:rPr lang="pl-PL" b="1" dirty="0"/>
              <a:t>statusu obszaru ochrony uzdrowiskowej</a:t>
            </a:r>
            <a:r>
              <a:rPr lang="pl-PL" dirty="0"/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0833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b="1" dirty="0">
                <a:solidFill>
                  <a:schemeClr val="accent2">
                    <a:lumMod val="75000"/>
                  </a:schemeClr>
                </a:solidFill>
              </a:rPr>
              <a:t>Strefy ochrony uzdrowiskowej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830083"/>
            <a:ext cx="8596668" cy="3880773"/>
          </a:xfrm>
        </p:spPr>
        <p:txBody>
          <a:bodyPr/>
          <a:lstStyle/>
          <a:p>
            <a:pPr marL="0" indent="0" fontAlgn="base">
              <a:buNone/>
            </a:pPr>
            <a:r>
              <a:rPr lang="pl-PL" b="1" dirty="0"/>
              <a:t>Na obszarze uzdrowiska lub ochrony uzdrowiskowej wydzielone są trzy rodzaje stref ochrony uzdrowiskowej:</a:t>
            </a:r>
          </a:p>
          <a:p>
            <a:pPr lvl="0" algn="just" fontAlgn="base"/>
            <a:r>
              <a:rPr lang="pl-PL" b="1" dirty="0"/>
              <a:t>strefa „A” </a:t>
            </a:r>
            <a:r>
              <a:rPr lang="pl-PL" dirty="0"/>
              <a:t>– udział terenów zieleni wynosi co najmniej 65%. Jest to obszar, na którym znajdują się zakłady i urządzenia lecznictwa uzdrowiskowego.</a:t>
            </a:r>
          </a:p>
          <a:p>
            <a:pPr lvl="0" algn="just" fontAlgn="base"/>
            <a:r>
              <a:rPr lang="pl-PL" b="1" dirty="0"/>
              <a:t>strefa „B”–</a:t>
            </a:r>
            <a:r>
              <a:rPr lang="pl-PL" dirty="0"/>
              <a:t> udział terenów biologicznie czynnych wynosi tu co najmniej 50%. Jest to obszar przeznaczony m.in. dla obiektów usługowych, turystycznych (w tym hoteli) czy budownictwa mieszkaniowego.</a:t>
            </a:r>
          </a:p>
          <a:p>
            <a:pPr lvl="0" algn="just" fontAlgn="base"/>
            <a:r>
              <a:rPr lang="pl-PL" b="1" dirty="0"/>
              <a:t>strefa „C”</a:t>
            </a:r>
            <a:r>
              <a:rPr lang="pl-PL" dirty="0"/>
              <a:t> – udział terenów biologicznie czynnych wynosi tu co najmniej 45%. Jest to obszar, który wpływa na zachowanie walorów krajobrazowych, klimatycznych i ochronę złóż naturalnych surowców leczniczych.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8813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6A3122F-150F-4EC4-BF0B-BBC2EAD54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8998"/>
          </a:xfrm>
        </p:spPr>
        <p:txBody>
          <a:bodyPr>
            <a:normAutofit/>
          </a:bodyPr>
          <a:lstStyle/>
          <a:p>
            <a:r>
              <a:rPr lang="pl-PL" sz="2400" dirty="0"/>
              <a:t>Strefy ochrony uzdrowiskowej A, B, C - koncepcja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6016BE47-0DCC-4B62-93D6-7C31B57A18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3687" y="1248132"/>
            <a:ext cx="4913905" cy="5389133"/>
          </a:xfrm>
        </p:spPr>
      </p:pic>
    </p:spTree>
    <p:extLst>
      <p:ext uri="{BB962C8B-B14F-4D97-AF65-F5344CB8AC3E}">
        <p14:creationId xmlns:p14="http://schemas.microsoft.com/office/powerpoint/2010/main" val="3009782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3944" y="1312290"/>
            <a:ext cx="10240383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6000" b="1" dirty="0">
                <a:solidFill>
                  <a:schemeClr val="accent1">
                    <a:lumMod val="50000"/>
                  </a:schemeClr>
                </a:solidFill>
              </a:rPr>
              <a:t>Procedura nadania obszarowi statusu uzdrowiska</a:t>
            </a:r>
          </a:p>
        </p:txBody>
      </p:sp>
    </p:spTree>
    <p:extLst>
      <p:ext uri="{BB962C8B-B14F-4D97-AF65-F5344CB8AC3E}">
        <p14:creationId xmlns:p14="http://schemas.microsoft.com/office/powerpoint/2010/main" val="317551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3552" y="211060"/>
            <a:ext cx="8501756" cy="626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2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sz="9600" b="1" dirty="0">
                <a:solidFill>
                  <a:schemeClr val="accent2">
                    <a:lumMod val="75000"/>
                  </a:schemeClr>
                </a:solidFill>
              </a:rPr>
              <a:t>SZANSE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0062347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177</TotalTime>
  <Words>462</Words>
  <Application>Microsoft Office PowerPoint</Application>
  <PresentationFormat>Niestandardowy</PresentationFormat>
  <Paragraphs>54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Faseta</vt:lpstr>
      <vt:lpstr>Prezentacja programu PowerPoint</vt:lpstr>
      <vt:lpstr>UZDROWISKO MAZURY</vt:lpstr>
      <vt:lpstr>UZDROWISKO</vt:lpstr>
      <vt:lpstr>Uzdrowiskiem może zostać obszar, który:</vt:lpstr>
      <vt:lpstr>Strefy ochrony uzdrowiskowej </vt:lpstr>
      <vt:lpstr>Strefy ochrony uzdrowiskowej A, B, C - koncepcja</vt:lpstr>
      <vt:lpstr>Prezentacja programu PowerPoint</vt:lpstr>
      <vt:lpstr>Prezentacja programu PowerPoint</vt:lpstr>
      <vt:lpstr>SZANSE</vt:lpstr>
      <vt:lpstr>Prezentacja programu PowerPoint</vt:lpstr>
      <vt:lpstr>Prezentacja programu PowerPoint</vt:lpstr>
      <vt:lpstr>ZAGROŻENIA</vt:lpstr>
      <vt:lpstr>Prezentacja programu PowerPoint</vt:lpstr>
      <vt:lpstr>Od czego zaczniemy?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UZDROWISKO MAZURY</dc:title>
  <dc:creator>kancelaria</dc:creator>
  <cp:lastModifiedBy>amilczarek</cp:lastModifiedBy>
  <cp:revision>21</cp:revision>
  <dcterms:created xsi:type="dcterms:W3CDTF">2019-12-04T10:09:28Z</dcterms:created>
  <dcterms:modified xsi:type="dcterms:W3CDTF">2020-01-07T08:52:05Z</dcterms:modified>
</cp:coreProperties>
</file>