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5"/>
  </p:notesMasterIdLst>
  <p:sldIdLst>
    <p:sldId id="256" r:id="rId2"/>
    <p:sldId id="257" r:id="rId3"/>
    <p:sldId id="260" r:id="rId4"/>
    <p:sldId id="262" r:id="rId5"/>
    <p:sldId id="263" r:id="rId6"/>
    <p:sldId id="261" r:id="rId7"/>
    <p:sldId id="268" r:id="rId8"/>
    <p:sldId id="264" r:id="rId9"/>
    <p:sldId id="267" r:id="rId10"/>
    <p:sldId id="269" r:id="rId11"/>
    <p:sldId id="271" r:id="rId12"/>
    <p:sldId id="270" r:id="rId13"/>
    <p:sldId id="272" r:id="rId14"/>
    <p:sldId id="265" r:id="rId15"/>
    <p:sldId id="273" r:id="rId16"/>
    <p:sldId id="266" r:id="rId17"/>
    <p:sldId id="274" r:id="rId18"/>
    <p:sldId id="275" r:id="rId19"/>
    <p:sldId id="277" r:id="rId20"/>
    <p:sldId id="278" r:id="rId21"/>
    <p:sldId id="280" r:id="rId22"/>
    <p:sldId id="279" r:id="rId23"/>
    <p:sldId id="276" r:id="rId24"/>
  </p:sldIdLst>
  <p:sldSz cx="9180513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22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-1470" y="-90"/>
      </p:cViewPr>
      <p:guideLst>
        <p:guide orient="horz" pos="2160"/>
        <p:guide pos="289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OKUMENY%20BIEZACE\2-2.%20REFORMA%20O&#346;WIATY\SIE&#262;%20SZK&#211;&#321;\17.01.OSTATECZNE%20MATERIA&#321;Y\6.%20Analiza%20dobra%20-%20liczba%20uczni&#243;w%20w%20szko&#322;ach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OKUMENY%20BIEZACE\2-2.%20REFORMA%20O&#346;WIATY\SIE&#262;%20SZK&#211;&#321;\17.01.OSTATECZNE%20MATERIA&#321;Y\4.%20Analiza%20dobra%20-%20liczba%20uczni&#243;w%20w%20szko&#322;ach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OKUMENY%20BIEZACE\2-2.%20REFORMA%20O&#346;WIATY\SIE&#262;%20SZK&#211;&#321;\17.01.OSTATECZNE%20MATERIA&#321;Y\4.%20Analiza%20dobra%20-%20liczba%20uczni&#243;w%20w%20szko&#322;ach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OKUMENY%20BIEZACE\2-2.%20REFORMA%20O&#346;WIATY\SIE&#262;%20SZK&#211;&#321;\17.01.OSTATECZNE%20MATERIA&#321;Y\4.%20Analiza%20dobra%20-%20liczba%20uczni&#243;w%20w%20szko&#322;ach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8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'2016-17 (nowe obw po I korek)'!$C$878</c:f>
              <c:strCache>
                <c:ptCount val="1"/>
                <c:pt idx="0">
                  <c:v>2016/2017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5.4570259208731346E-3"/>
                  <c:y val="-2.77777777777778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1.34788531180434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552069122328331E-2"/>
                  <c:y val="-4.16666666666666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6371077762619403E-2"/>
                  <c:y val="-4.6296296296296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0914051841746262E-2"/>
                  <c:y val="-4.16666666666666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2733060482037291E-2"/>
                  <c:y val="-1.85185185185185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0914051841746262E-2"/>
                  <c:y val="-2.314814814814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'2016-17 (nowe obw po I korek)'!$D$877:$F$877</c:f>
              <c:strCache>
                <c:ptCount val="3"/>
                <c:pt idx="0">
                  <c:v>Szkoła Podstawowa nr 1</c:v>
                </c:pt>
                <c:pt idx="1">
                  <c:v>Gimnazjun nr 2/
Szkoła Podstawowa nr 2</c:v>
                </c:pt>
                <c:pt idx="2">
                  <c:v>Szkoła Podstawowa nr 3</c:v>
                </c:pt>
              </c:strCache>
            </c:strRef>
          </c:cat>
          <c:val>
            <c:numRef>
              <c:f>'2016-17 (nowe obw po I korek)'!$D$878:$F$878</c:f>
              <c:numCache>
                <c:formatCode>#,##0</c:formatCode>
                <c:ptCount val="3"/>
                <c:pt idx="0" formatCode="General">
                  <c:v>28</c:v>
                </c:pt>
                <c:pt idx="1">
                  <c:v>17</c:v>
                </c:pt>
                <c:pt idx="2">
                  <c:v>21</c:v>
                </c:pt>
              </c:numCache>
            </c:numRef>
          </c:val>
        </c:ser>
        <c:ser>
          <c:idx val="1"/>
          <c:order val="1"/>
          <c:tx>
            <c:strRef>
              <c:f>'2016-17 (nowe obw po I korek)'!$C$879</c:f>
              <c:strCache>
                <c:ptCount val="1"/>
                <c:pt idx="0">
                  <c:v>2017/2018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'2016-17 (nowe obw po I korek)'!$D$877:$F$877</c:f>
              <c:strCache>
                <c:ptCount val="3"/>
                <c:pt idx="0">
                  <c:v>Szkoła Podstawowa nr 1</c:v>
                </c:pt>
                <c:pt idx="1">
                  <c:v>Gimnazjun nr 2/
Szkoła Podstawowa nr 2</c:v>
                </c:pt>
                <c:pt idx="2">
                  <c:v>Szkoła Podstawowa nr 3</c:v>
                </c:pt>
              </c:strCache>
            </c:strRef>
          </c:cat>
          <c:val>
            <c:numRef>
              <c:f>'2016-17 (nowe obw po I korek)'!$D$879:$F$879</c:f>
              <c:numCache>
                <c:formatCode>#,##0</c:formatCode>
                <c:ptCount val="3"/>
                <c:pt idx="0" formatCode="General">
                  <c:v>26</c:v>
                </c:pt>
                <c:pt idx="1">
                  <c:v>18</c:v>
                </c:pt>
                <c:pt idx="2">
                  <c:v>21</c:v>
                </c:pt>
              </c:numCache>
            </c:numRef>
          </c:val>
        </c:ser>
        <c:ser>
          <c:idx val="2"/>
          <c:order val="2"/>
          <c:tx>
            <c:strRef>
              <c:f>'2016-17 (nowe obw po I korek)'!$C$880</c:f>
              <c:strCache>
                <c:ptCount val="1"/>
                <c:pt idx="0">
                  <c:v>2018/2019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'2016-17 (nowe obw po I korek)'!$D$877:$F$877</c:f>
              <c:strCache>
                <c:ptCount val="3"/>
                <c:pt idx="0">
                  <c:v>Szkoła Podstawowa nr 1</c:v>
                </c:pt>
                <c:pt idx="1">
                  <c:v>Gimnazjun nr 2/
Szkoła Podstawowa nr 2</c:v>
                </c:pt>
                <c:pt idx="2">
                  <c:v>Szkoła Podstawowa nr 3</c:v>
                </c:pt>
              </c:strCache>
            </c:strRef>
          </c:cat>
          <c:val>
            <c:numRef>
              <c:f>'2016-17 (nowe obw po I korek)'!$D$880:$F$880</c:f>
              <c:numCache>
                <c:formatCode>#,##0</c:formatCode>
                <c:ptCount val="3"/>
                <c:pt idx="0" formatCode="General">
                  <c:v>27</c:v>
                </c:pt>
                <c:pt idx="1">
                  <c:v>18</c:v>
                </c:pt>
                <c:pt idx="2">
                  <c:v>20</c:v>
                </c:pt>
              </c:numCache>
            </c:numRef>
          </c:val>
        </c:ser>
        <c:ser>
          <c:idx val="3"/>
          <c:order val="3"/>
          <c:tx>
            <c:strRef>
              <c:f>'2016-17 (nowe obw po I korek)'!$C$881</c:f>
              <c:strCache>
                <c:ptCount val="1"/>
                <c:pt idx="0">
                  <c:v>2019/2020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'2016-17 (nowe obw po I korek)'!$D$877:$F$877</c:f>
              <c:strCache>
                <c:ptCount val="3"/>
                <c:pt idx="0">
                  <c:v>Szkoła Podstawowa nr 1</c:v>
                </c:pt>
                <c:pt idx="1">
                  <c:v>Gimnazjun nr 2/
Szkoła Podstawowa nr 2</c:v>
                </c:pt>
                <c:pt idx="2">
                  <c:v>Szkoła Podstawowa nr 3</c:v>
                </c:pt>
              </c:strCache>
            </c:strRef>
          </c:cat>
          <c:val>
            <c:numRef>
              <c:f>'2016-17 (nowe obw po I korek)'!$D$881:$F$881</c:f>
              <c:numCache>
                <c:formatCode>#,##0</c:formatCode>
                <c:ptCount val="3"/>
                <c:pt idx="0" formatCode="General">
                  <c:v>26</c:v>
                </c:pt>
                <c:pt idx="1">
                  <c:v>16</c:v>
                </c:pt>
                <c:pt idx="2">
                  <c:v>18</c:v>
                </c:pt>
              </c:numCache>
            </c:numRef>
          </c:val>
        </c:ser>
        <c:ser>
          <c:idx val="4"/>
          <c:order val="4"/>
          <c:tx>
            <c:strRef>
              <c:f>'2016-17 (nowe obw po I korek)'!$C$882</c:f>
              <c:strCache>
                <c:ptCount val="1"/>
                <c:pt idx="0">
                  <c:v>2020/2021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'2016-17 (nowe obw po I korek)'!$D$877:$F$877</c:f>
              <c:strCache>
                <c:ptCount val="3"/>
                <c:pt idx="0">
                  <c:v>Szkoła Podstawowa nr 1</c:v>
                </c:pt>
                <c:pt idx="1">
                  <c:v>Gimnazjun nr 2/
Szkoła Podstawowa nr 2</c:v>
                </c:pt>
                <c:pt idx="2">
                  <c:v>Szkoła Podstawowa nr 3</c:v>
                </c:pt>
              </c:strCache>
            </c:strRef>
          </c:cat>
          <c:val>
            <c:numRef>
              <c:f>'2016-17 (nowe obw po I korek)'!$D$882:$F$882</c:f>
              <c:numCache>
                <c:formatCode>#,##0</c:formatCode>
                <c:ptCount val="3"/>
                <c:pt idx="0" formatCode="General">
                  <c:v>26</c:v>
                </c:pt>
                <c:pt idx="1">
                  <c:v>16</c:v>
                </c:pt>
                <c:pt idx="2">
                  <c:v>18</c:v>
                </c:pt>
              </c:numCache>
            </c:numRef>
          </c:val>
        </c:ser>
        <c:ser>
          <c:idx val="5"/>
          <c:order val="5"/>
          <c:tx>
            <c:strRef>
              <c:f>'2016-17 (nowe obw po I korek)'!$C$883</c:f>
              <c:strCache>
                <c:ptCount val="1"/>
                <c:pt idx="0">
                  <c:v>2021/2022</c:v>
                </c:pt>
              </c:strCache>
            </c:strRef>
          </c:tx>
          <c:spPr>
            <a:solidFill>
              <a:srgbClr val="DE22D5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'2016-17 (nowe obw po I korek)'!$D$877:$F$877</c:f>
              <c:strCache>
                <c:ptCount val="3"/>
                <c:pt idx="0">
                  <c:v>Szkoła Podstawowa nr 1</c:v>
                </c:pt>
                <c:pt idx="1">
                  <c:v>Gimnazjun nr 2/
Szkoła Podstawowa nr 2</c:v>
                </c:pt>
                <c:pt idx="2">
                  <c:v>Szkoła Podstawowa nr 3</c:v>
                </c:pt>
              </c:strCache>
            </c:strRef>
          </c:cat>
          <c:val>
            <c:numRef>
              <c:f>'2016-17 (nowe obw po I korek)'!$D$883:$F$883</c:f>
              <c:numCache>
                <c:formatCode>#,##0</c:formatCode>
                <c:ptCount val="3"/>
                <c:pt idx="0" formatCode="General">
                  <c:v>26</c:v>
                </c:pt>
                <c:pt idx="1">
                  <c:v>16</c:v>
                </c:pt>
                <c:pt idx="2">
                  <c:v>18</c:v>
                </c:pt>
              </c:numCache>
            </c:numRef>
          </c:val>
        </c:ser>
        <c:ser>
          <c:idx val="6"/>
          <c:order val="6"/>
          <c:tx>
            <c:strRef>
              <c:f>'2016-17 (nowe obw po I korek)'!$C$884</c:f>
              <c:strCache>
                <c:ptCount val="1"/>
                <c:pt idx="0">
                  <c:v>2022/2023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'2016-17 (nowe obw po I korek)'!$D$877:$F$877</c:f>
              <c:strCache>
                <c:ptCount val="3"/>
                <c:pt idx="0">
                  <c:v>Szkoła Podstawowa nr 1</c:v>
                </c:pt>
                <c:pt idx="1">
                  <c:v>Gimnazjun nr 2/
Szkoła Podstawowa nr 2</c:v>
                </c:pt>
                <c:pt idx="2">
                  <c:v>Szkoła Podstawowa nr 3</c:v>
                </c:pt>
              </c:strCache>
            </c:strRef>
          </c:cat>
          <c:val>
            <c:numRef>
              <c:f>'2016-17 (nowe obw po I korek)'!$D$884:$F$884</c:f>
              <c:numCache>
                <c:formatCode>#,##0</c:formatCode>
                <c:ptCount val="3"/>
                <c:pt idx="0" formatCode="General">
                  <c:v>25</c:v>
                </c:pt>
                <c:pt idx="1">
                  <c:v>16</c:v>
                </c:pt>
                <c:pt idx="2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2"/>
        <c:gapDepth val="127"/>
        <c:shape val="cylinder"/>
        <c:axId val="74484736"/>
        <c:axId val="74502912"/>
        <c:axId val="0"/>
      </c:bar3DChart>
      <c:catAx>
        <c:axId val="744847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pl-PL"/>
          </a:p>
        </c:txPr>
        <c:crossAx val="74502912"/>
        <c:crosses val="autoZero"/>
        <c:auto val="1"/>
        <c:lblAlgn val="ctr"/>
        <c:lblOffset val="100"/>
        <c:noMultiLvlLbl val="0"/>
      </c:catAx>
      <c:valAx>
        <c:axId val="7450291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7448473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0056217393016884E-2"/>
          <c:y val="0.89838433170537169"/>
          <c:w val="0.93987847017076465"/>
          <c:h val="7.6299212598425203E-2"/>
        </c:manualLayout>
      </c:layout>
      <c:overlay val="0"/>
      <c:txPr>
        <a:bodyPr/>
        <a:lstStyle/>
        <a:p>
          <a:pPr>
            <a:defRPr sz="1400" b="1"/>
          </a:pPr>
          <a:endParaRPr lang="pl-P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depthPercent val="8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'2016-17 (nowe obw po I korek)'!$C$898</c:f>
              <c:strCache>
                <c:ptCount val="1"/>
                <c:pt idx="0">
                  <c:v>2016/2017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5.4570259208731363E-3"/>
                  <c:y val="-2.77777777777779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1.34788531180434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552069122328331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6371077762619406E-2"/>
                  <c:y val="-4.62962962962963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0914051841746261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2733060482037289E-2"/>
                  <c:y val="-1.8518518518518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0914051841746261E-2"/>
                  <c:y val="-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'2016-17 (nowe obw po I korek)'!$D$897</c:f>
              <c:strCache>
                <c:ptCount val="1"/>
                <c:pt idx="0">
                  <c:v>Szkoła Podstawowa w Gąskach</c:v>
                </c:pt>
              </c:strCache>
            </c:strRef>
          </c:cat>
          <c:val>
            <c:numRef>
              <c:f>'2016-17 (nowe obw po I korek)'!$D$898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</c:ser>
        <c:ser>
          <c:idx val="1"/>
          <c:order val="1"/>
          <c:tx>
            <c:strRef>
              <c:f>'2016-17 (nowe obw po I korek)'!$C$899</c:f>
              <c:strCache>
                <c:ptCount val="1"/>
                <c:pt idx="0">
                  <c:v>2017/2018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'2016-17 (nowe obw po I korek)'!$D$897</c:f>
              <c:strCache>
                <c:ptCount val="1"/>
                <c:pt idx="0">
                  <c:v>Szkoła Podstawowa w Gąskach</c:v>
                </c:pt>
              </c:strCache>
            </c:strRef>
          </c:cat>
          <c:val>
            <c:numRef>
              <c:f>'2016-17 (nowe obw po I korek)'!$D$899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</c:ser>
        <c:ser>
          <c:idx val="2"/>
          <c:order val="2"/>
          <c:tx>
            <c:strRef>
              <c:f>'2016-17 (nowe obw po I korek)'!$C$900</c:f>
              <c:strCache>
                <c:ptCount val="1"/>
                <c:pt idx="0">
                  <c:v>2018/2019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'2016-17 (nowe obw po I korek)'!$D$897</c:f>
              <c:strCache>
                <c:ptCount val="1"/>
                <c:pt idx="0">
                  <c:v>Szkoła Podstawowa w Gąskach</c:v>
                </c:pt>
              </c:strCache>
            </c:strRef>
          </c:cat>
          <c:val>
            <c:numRef>
              <c:f>'2016-17 (nowe obw po I korek)'!$D$900</c:f>
              <c:numCache>
                <c:formatCode>General</c:formatCode>
                <c:ptCount val="1"/>
                <c:pt idx="0">
                  <c:v>13</c:v>
                </c:pt>
              </c:numCache>
            </c:numRef>
          </c:val>
        </c:ser>
        <c:ser>
          <c:idx val="3"/>
          <c:order val="3"/>
          <c:tx>
            <c:strRef>
              <c:f>'2016-17 (nowe obw po I korek)'!$C$901</c:f>
              <c:strCache>
                <c:ptCount val="1"/>
                <c:pt idx="0">
                  <c:v>2019/2020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'2016-17 (nowe obw po I korek)'!$D$897</c:f>
              <c:strCache>
                <c:ptCount val="1"/>
                <c:pt idx="0">
                  <c:v>Szkoła Podstawowa w Gąskach</c:v>
                </c:pt>
              </c:strCache>
            </c:strRef>
          </c:cat>
          <c:val>
            <c:numRef>
              <c:f>'2016-17 (nowe obw po I korek)'!$D$901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</c:ser>
        <c:ser>
          <c:idx val="4"/>
          <c:order val="4"/>
          <c:tx>
            <c:strRef>
              <c:f>'2016-17 (nowe obw po I korek)'!$C$902</c:f>
              <c:strCache>
                <c:ptCount val="1"/>
                <c:pt idx="0">
                  <c:v>2020/2021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'2016-17 (nowe obw po I korek)'!$D$897</c:f>
              <c:strCache>
                <c:ptCount val="1"/>
                <c:pt idx="0">
                  <c:v>Szkoła Podstawowa w Gąskach</c:v>
                </c:pt>
              </c:strCache>
            </c:strRef>
          </c:cat>
          <c:val>
            <c:numRef>
              <c:f>'2016-17 (nowe obw po I korek)'!$D$902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</c:ser>
        <c:ser>
          <c:idx val="5"/>
          <c:order val="5"/>
          <c:tx>
            <c:strRef>
              <c:f>'2016-17 (nowe obw po I korek)'!$C$903</c:f>
              <c:strCache>
                <c:ptCount val="1"/>
                <c:pt idx="0">
                  <c:v>2021/2022</c:v>
                </c:pt>
              </c:strCache>
            </c:strRef>
          </c:tx>
          <c:spPr>
            <a:solidFill>
              <a:srgbClr val="DE22D5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'2016-17 (nowe obw po I korek)'!$D$897</c:f>
              <c:strCache>
                <c:ptCount val="1"/>
                <c:pt idx="0">
                  <c:v>Szkoła Podstawowa w Gąskach</c:v>
                </c:pt>
              </c:strCache>
            </c:strRef>
          </c:cat>
          <c:val>
            <c:numRef>
              <c:f>'2016-17 (nowe obw po I korek)'!$D$903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</c:ser>
        <c:ser>
          <c:idx val="6"/>
          <c:order val="6"/>
          <c:tx>
            <c:strRef>
              <c:f>'2016-17 (nowe obw po I korek)'!$C$904</c:f>
              <c:strCache>
                <c:ptCount val="1"/>
                <c:pt idx="0">
                  <c:v>2022/2023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'2016-17 (nowe obw po I korek)'!$D$897</c:f>
              <c:strCache>
                <c:ptCount val="1"/>
                <c:pt idx="0">
                  <c:v>Szkoła Podstawowa w Gąskach</c:v>
                </c:pt>
              </c:strCache>
            </c:strRef>
          </c:cat>
          <c:val>
            <c:numRef>
              <c:f>'2016-17 (nowe obw po I korek)'!$D$904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0"/>
        <c:gapDepth val="294"/>
        <c:shape val="cylinder"/>
        <c:axId val="85189760"/>
        <c:axId val="85191296"/>
        <c:axId val="0"/>
      </c:bar3DChart>
      <c:catAx>
        <c:axId val="851897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pl-PL"/>
          </a:p>
        </c:txPr>
        <c:crossAx val="85191296"/>
        <c:crosses val="autoZero"/>
        <c:auto val="1"/>
        <c:lblAlgn val="ctr"/>
        <c:lblOffset val="100"/>
        <c:noMultiLvlLbl val="0"/>
      </c:catAx>
      <c:valAx>
        <c:axId val="8519129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8518976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0056217393016881E-2"/>
          <c:y val="0.89838433170537157"/>
          <c:w val="0.93987847017076465"/>
          <c:h val="7.6299212598425203E-2"/>
        </c:manualLayout>
      </c:layout>
      <c:overlay val="0"/>
      <c:txPr>
        <a:bodyPr/>
        <a:lstStyle/>
        <a:p>
          <a:pPr>
            <a:defRPr sz="1200" b="1"/>
          </a:pPr>
          <a:endParaRPr lang="pl-P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8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5.4570259208731329E-3"/>
                  <c:y val="-2.7777777777777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733060482037291E-2"/>
                  <c:y val="-3.24074074074074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552069122328331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6371077762619392E-2"/>
                  <c:y val="-4.62962962962963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0914051841746261E-2"/>
                  <c:y val="-4.16666666666666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2733060482037291E-2"/>
                  <c:y val="-1.8518518518518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0914051841746261E-2"/>
                  <c:y val="-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'2016-17 (nowe obw po I korek)'!$C$849:$C$856</c:f>
              <c:strCache>
                <c:ptCount val="8"/>
                <c:pt idx="1">
                  <c:v>2016/2017</c:v>
                </c:pt>
                <c:pt idx="2">
                  <c:v>2017/2018</c:v>
                </c:pt>
                <c:pt idx="3">
                  <c:v>2018/2019</c:v>
                </c:pt>
                <c:pt idx="4">
                  <c:v>2019/2020</c:v>
                </c:pt>
                <c:pt idx="5">
                  <c:v>2020/2021</c:v>
                </c:pt>
                <c:pt idx="6">
                  <c:v>2021/2022</c:v>
                </c:pt>
                <c:pt idx="7">
                  <c:v>2022/2023</c:v>
                </c:pt>
              </c:strCache>
            </c:strRef>
          </c:cat>
          <c:val>
            <c:numRef>
              <c:f>'2016-17 (nowe obw po I korek)'!$D$849:$D$856</c:f>
              <c:numCache>
                <c:formatCode>General</c:formatCode>
                <c:ptCount val="8"/>
                <c:pt idx="1">
                  <c:v>103</c:v>
                </c:pt>
                <c:pt idx="2">
                  <c:v>105</c:v>
                </c:pt>
                <c:pt idx="3">
                  <c:v>104</c:v>
                </c:pt>
                <c:pt idx="4">
                  <c:v>94</c:v>
                </c:pt>
                <c:pt idx="5">
                  <c:v>91</c:v>
                </c:pt>
                <c:pt idx="6">
                  <c:v>90</c:v>
                </c:pt>
                <c:pt idx="7">
                  <c:v>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2"/>
        <c:gapDepth val="127"/>
        <c:shape val="cylinder"/>
        <c:axId val="85825792"/>
        <c:axId val="85839872"/>
        <c:axId val="0"/>
      </c:bar3DChart>
      <c:catAx>
        <c:axId val="858257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pl-PL"/>
          </a:p>
        </c:txPr>
        <c:crossAx val="85839872"/>
        <c:crosses val="autoZero"/>
        <c:auto val="1"/>
        <c:lblAlgn val="ctr"/>
        <c:lblOffset val="100"/>
        <c:noMultiLvlLbl val="0"/>
      </c:catAx>
      <c:valAx>
        <c:axId val="8583987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858257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1"/>
    <c:view3D>
      <c:rotX val="15"/>
      <c:rotY val="20"/>
      <c:depthPercent val="8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'2016-17 (nowe obw po I korek)'!$D$860</c:f>
              <c:strCache>
                <c:ptCount val="1"/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1"/>
              <c:layout>
                <c:manualLayout>
                  <c:x val="5.4570259208731337E-3"/>
                  <c:y val="-2.77777777777778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733060482037289E-2"/>
                  <c:y val="-3.24074074074074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552069122328331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6371077762619399E-2"/>
                  <c:y val="-4.6296296296296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0914051841746261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2733060482037289E-2"/>
                  <c:y val="-1.85185185185185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0914051841746261E-2"/>
                  <c:y val="-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'2016-17 (nowe obw po I korek)'!$C$861:$C$867</c:f>
              <c:strCache>
                <c:ptCount val="7"/>
                <c:pt idx="0">
                  <c:v>2016/2017</c:v>
                </c:pt>
                <c:pt idx="1">
                  <c:v>2017/2018</c:v>
                </c:pt>
                <c:pt idx="2">
                  <c:v>2018/2019</c:v>
                </c:pt>
                <c:pt idx="3">
                  <c:v>2019/2020</c:v>
                </c:pt>
                <c:pt idx="4">
                  <c:v>2020/2021</c:v>
                </c:pt>
                <c:pt idx="5">
                  <c:v>2021/2022</c:v>
                </c:pt>
                <c:pt idx="6">
                  <c:v>2022/2023</c:v>
                </c:pt>
              </c:strCache>
            </c:strRef>
          </c:cat>
          <c:val>
            <c:numRef>
              <c:f>'2016-17 (nowe obw po I korek)'!$D$861:$D$867</c:f>
              <c:numCache>
                <c:formatCode>General</c:formatCode>
                <c:ptCount val="7"/>
                <c:pt idx="0">
                  <c:v>12</c:v>
                </c:pt>
                <c:pt idx="1">
                  <c:v>13</c:v>
                </c:pt>
                <c:pt idx="2">
                  <c:v>12</c:v>
                </c:pt>
                <c:pt idx="3">
                  <c:v>13</c:v>
                </c:pt>
                <c:pt idx="4">
                  <c:v>12</c:v>
                </c:pt>
                <c:pt idx="5">
                  <c:v>13</c:v>
                </c:pt>
                <c:pt idx="6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2"/>
        <c:gapDepth val="127"/>
        <c:shape val="cylinder"/>
        <c:axId val="93341568"/>
        <c:axId val="93343104"/>
        <c:axId val="0"/>
      </c:bar3DChart>
      <c:catAx>
        <c:axId val="933415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pl-PL"/>
          </a:p>
        </c:txPr>
        <c:crossAx val="93343104"/>
        <c:crosses val="autoZero"/>
        <c:auto val="1"/>
        <c:lblAlgn val="ctr"/>
        <c:lblOffset val="100"/>
        <c:noMultiLvlLbl val="0"/>
      </c:catAx>
      <c:valAx>
        <c:axId val="933431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933415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167768-EE76-4424-B8C1-1379676CD6BD}" type="doc">
      <dgm:prSet loTypeId="urn:microsoft.com/office/officeart/2005/8/layout/vList6" loCatId="list" qsTypeId="urn:microsoft.com/office/officeart/2005/8/quickstyle/3d1" qsCatId="3D" csTypeId="urn:microsoft.com/office/officeart/2005/8/colors/accent1_5" csCatId="accent1" phldr="1"/>
      <dgm:spPr/>
      <dgm:t>
        <a:bodyPr/>
        <a:lstStyle/>
        <a:p>
          <a:endParaRPr lang="pl-PL"/>
        </a:p>
      </dgm:t>
    </dgm:pt>
    <dgm:pt modelId="{4535430C-5046-4835-A237-C6F4DD8D1232}">
      <dgm:prSet phldrT="[Tekst]" custT="1"/>
      <dgm:spPr/>
      <dgm:t>
        <a:bodyPr/>
        <a:lstStyle/>
        <a:p>
          <a:r>
            <a:rPr lang="pl-PL" sz="1100" b="1"/>
            <a:t>Szkoła Podstawowa nr 1 </a:t>
          </a:r>
          <a:br>
            <a:rPr lang="pl-PL" sz="1100" b="1"/>
          </a:br>
          <a:r>
            <a:rPr lang="pl-PL" sz="1100" b="1"/>
            <a:t>im. Henryka Sienkiewicza </a:t>
          </a:r>
          <a:br>
            <a:rPr lang="pl-PL" sz="1100" b="1"/>
          </a:br>
          <a:r>
            <a:rPr lang="pl-PL" sz="1100" b="1"/>
            <a:t>w Olecku </a:t>
          </a:r>
          <a:br>
            <a:rPr lang="pl-PL" sz="1100" b="1"/>
          </a:br>
          <a:r>
            <a:rPr lang="pl-PL" sz="1100" b="1"/>
            <a:t>(sześcioletnia)</a:t>
          </a:r>
        </a:p>
      </dgm:t>
    </dgm:pt>
    <dgm:pt modelId="{7F70C55F-88F0-4217-81A3-6582531ECD32}" type="parTrans" cxnId="{A7F45BF2-E35B-4ABD-ADAD-3A5F50565FAE}">
      <dgm:prSet/>
      <dgm:spPr/>
      <dgm:t>
        <a:bodyPr/>
        <a:lstStyle/>
        <a:p>
          <a:endParaRPr lang="pl-PL"/>
        </a:p>
      </dgm:t>
    </dgm:pt>
    <dgm:pt modelId="{3DB23DFF-052C-4B9D-8ADA-083C6FD7567E}" type="sibTrans" cxnId="{A7F45BF2-E35B-4ABD-ADAD-3A5F50565FAE}">
      <dgm:prSet/>
      <dgm:spPr/>
      <dgm:t>
        <a:bodyPr/>
        <a:lstStyle/>
        <a:p>
          <a:endParaRPr lang="pl-PL"/>
        </a:p>
      </dgm:t>
    </dgm:pt>
    <dgm:pt modelId="{DA9530F4-5C69-4B00-A796-D8C829AF6545}">
      <dgm:prSet phldrT="[Tekst]" custT="1"/>
      <dgm:spPr/>
      <dgm:t>
        <a:bodyPr/>
        <a:lstStyle/>
        <a:p>
          <a:r>
            <a:rPr lang="pl-PL" sz="1100" b="1"/>
            <a:t>Szkoła Podstawowa nr 3 </a:t>
          </a:r>
          <a:br>
            <a:rPr lang="pl-PL" sz="1100" b="1"/>
          </a:br>
          <a:r>
            <a:rPr lang="pl-PL" sz="1100" b="1"/>
            <a:t>im. Jana Pawła II </a:t>
          </a:r>
          <a:br>
            <a:rPr lang="pl-PL" sz="1100" b="1"/>
          </a:br>
          <a:r>
            <a:rPr lang="pl-PL" sz="1100" b="1"/>
            <a:t>w Olecku</a:t>
          </a:r>
          <a:br>
            <a:rPr lang="pl-PL" sz="1100" b="1"/>
          </a:br>
          <a:r>
            <a:rPr lang="pl-PL" sz="1100" b="1"/>
            <a:t> (sześcioletnia)</a:t>
          </a:r>
        </a:p>
      </dgm:t>
    </dgm:pt>
    <dgm:pt modelId="{38745AE2-2655-4369-BEC7-B4E19B0FF6BE}" type="parTrans" cxnId="{7E5FFCB5-59F5-426C-B857-FDA381D7DE5D}">
      <dgm:prSet/>
      <dgm:spPr/>
      <dgm:t>
        <a:bodyPr/>
        <a:lstStyle/>
        <a:p>
          <a:endParaRPr lang="pl-PL"/>
        </a:p>
      </dgm:t>
    </dgm:pt>
    <dgm:pt modelId="{A1CBCB79-9458-4CA7-9973-CA42E602074E}" type="sibTrans" cxnId="{7E5FFCB5-59F5-426C-B857-FDA381D7DE5D}">
      <dgm:prSet/>
      <dgm:spPr/>
      <dgm:t>
        <a:bodyPr/>
        <a:lstStyle/>
        <a:p>
          <a:endParaRPr lang="pl-PL"/>
        </a:p>
      </dgm:t>
    </dgm:pt>
    <dgm:pt modelId="{AF794819-D3AE-452B-8E57-7464B5849D8A}">
      <dgm:prSet/>
      <dgm:spPr/>
      <dgm:t>
        <a:bodyPr/>
        <a:lstStyle/>
        <a:p>
          <a:pPr algn="l"/>
          <a:endParaRPr lang="pl-PL" sz="700"/>
        </a:p>
      </dgm:t>
    </dgm:pt>
    <dgm:pt modelId="{16F62B11-EE96-49C0-9D54-EA12471529D8}" type="parTrans" cxnId="{08A7B229-805B-45C6-B599-4A6D8C85A257}">
      <dgm:prSet/>
      <dgm:spPr/>
      <dgm:t>
        <a:bodyPr/>
        <a:lstStyle/>
        <a:p>
          <a:endParaRPr lang="pl-PL"/>
        </a:p>
      </dgm:t>
    </dgm:pt>
    <dgm:pt modelId="{467A9C55-1A8A-4965-AC97-247831F8ECD0}" type="sibTrans" cxnId="{08A7B229-805B-45C6-B599-4A6D8C85A257}">
      <dgm:prSet/>
      <dgm:spPr/>
      <dgm:t>
        <a:bodyPr/>
        <a:lstStyle/>
        <a:p>
          <a:endParaRPr lang="pl-PL"/>
        </a:p>
      </dgm:t>
    </dgm:pt>
    <dgm:pt modelId="{E0193470-C1C6-4DD7-AF66-FC1CDDDDA7C1}">
      <dgm:prSet custT="1"/>
      <dgm:spPr/>
      <dgm:t>
        <a:bodyPr/>
        <a:lstStyle/>
        <a:p>
          <a:r>
            <a:rPr lang="pl-PL" sz="1100" b="1"/>
            <a:t>Szkoła Podstawowa </a:t>
          </a:r>
          <a:br>
            <a:rPr lang="pl-PL" sz="1100" b="1"/>
          </a:br>
          <a:r>
            <a:rPr lang="pl-PL" sz="1100" b="1"/>
            <a:t>im. Marszałka Józefa Piłsudskiego </a:t>
          </a:r>
          <a:br>
            <a:rPr lang="pl-PL" sz="1100" b="1"/>
          </a:br>
          <a:r>
            <a:rPr lang="pl-PL" sz="1100" b="1"/>
            <a:t>w Gąskach</a:t>
          </a:r>
          <a:br>
            <a:rPr lang="pl-PL" sz="1100" b="1"/>
          </a:br>
          <a:r>
            <a:rPr lang="pl-PL" sz="1100" b="1"/>
            <a:t>(sześcioletnia)</a:t>
          </a:r>
        </a:p>
      </dgm:t>
    </dgm:pt>
    <dgm:pt modelId="{A1B95647-4D9F-4BFC-995D-6BAAC1AD4307}" type="parTrans" cxnId="{2F8B2E12-CB28-4C5B-B4DC-2195A61B90E4}">
      <dgm:prSet/>
      <dgm:spPr/>
      <dgm:t>
        <a:bodyPr/>
        <a:lstStyle/>
        <a:p>
          <a:endParaRPr lang="pl-PL"/>
        </a:p>
      </dgm:t>
    </dgm:pt>
    <dgm:pt modelId="{FE4BE3F8-AD57-40BA-AC87-0BC6D41E47FC}" type="sibTrans" cxnId="{2F8B2E12-CB28-4C5B-B4DC-2195A61B90E4}">
      <dgm:prSet/>
      <dgm:spPr/>
      <dgm:t>
        <a:bodyPr/>
        <a:lstStyle/>
        <a:p>
          <a:endParaRPr lang="pl-PL"/>
        </a:p>
      </dgm:t>
    </dgm:pt>
    <dgm:pt modelId="{D5C3205A-AEEF-4311-835D-3CE0C312A12E}">
      <dgm:prSet custT="1"/>
      <dgm:spPr/>
      <dgm:t>
        <a:bodyPr/>
        <a:lstStyle/>
        <a:p>
          <a:r>
            <a:rPr lang="pl-PL" sz="1100" b="1"/>
            <a:t>Zespół Szkół w Babkach Oleckich</a:t>
          </a:r>
          <a:br>
            <a:rPr lang="pl-PL" sz="1100" b="1"/>
          </a:br>
          <a:r>
            <a:rPr lang="pl-PL" sz="1100" b="1"/>
            <a:t>Szkoła Podstawowa</a:t>
          </a:r>
          <a:br>
            <a:rPr lang="pl-PL" sz="1100" b="1"/>
          </a:br>
          <a:r>
            <a:rPr lang="pl-PL" sz="1100" b="1"/>
            <a:t>Gimnazjum</a:t>
          </a:r>
        </a:p>
      </dgm:t>
    </dgm:pt>
    <dgm:pt modelId="{A3C7F135-443F-4288-8DF7-C3D74D246813}" type="parTrans" cxnId="{01B89611-E95B-45AB-8586-9B4C87DEAA51}">
      <dgm:prSet/>
      <dgm:spPr/>
      <dgm:t>
        <a:bodyPr/>
        <a:lstStyle/>
        <a:p>
          <a:endParaRPr lang="pl-PL"/>
        </a:p>
      </dgm:t>
    </dgm:pt>
    <dgm:pt modelId="{B46D6181-FE5D-4949-98E0-811F20B53D19}" type="sibTrans" cxnId="{01B89611-E95B-45AB-8586-9B4C87DEAA51}">
      <dgm:prSet/>
      <dgm:spPr/>
      <dgm:t>
        <a:bodyPr/>
        <a:lstStyle/>
        <a:p>
          <a:endParaRPr lang="pl-PL"/>
        </a:p>
      </dgm:t>
    </dgm:pt>
    <dgm:pt modelId="{040D69D7-9F25-4CEF-88C1-A033E5453C44}">
      <dgm:prSet/>
      <dgm:spPr/>
      <dgm:t>
        <a:bodyPr/>
        <a:lstStyle/>
        <a:p>
          <a:pPr algn="ctr"/>
          <a:r>
            <a:rPr lang="pl-PL" b="1"/>
            <a:t>Szkoła Podstawowa </a:t>
          </a:r>
          <a:br>
            <a:rPr lang="pl-PL" b="1"/>
          </a:br>
          <a:r>
            <a:rPr lang="pl-PL" b="1"/>
            <a:t>im. Marszałka Józefa Piłsudskiego</a:t>
          </a:r>
          <a:br>
            <a:rPr lang="pl-PL" b="1"/>
          </a:br>
          <a:r>
            <a:rPr lang="pl-PL" b="1"/>
            <a:t>w Gąskach</a:t>
          </a:r>
          <a:br>
            <a:rPr lang="pl-PL" b="1"/>
          </a:br>
          <a:r>
            <a:rPr lang="pl-PL" b="1"/>
            <a:t>(ośmioletnia)</a:t>
          </a:r>
        </a:p>
      </dgm:t>
    </dgm:pt>
    <dgm:pt modelId="{A1F9C48C-1B02-4B1E-A4A8-12249A6A492C}" type="parTrans" cxnId="{9E972988-50AC-4799-A378-5D4A64CE7122}">
      <dgm:prSet/>
      <dgm:spPr/>
      <dgm:t>
        <a:bodyPr/>
        <a:lstStyle/>
        <a:p>
          <a:endParaRPr lang="pl-PL"/>
        </a:p>
      </dgm:t>
    </dgm:pt>
    <dgm:pt modelId="{81884147-587E-4865-8646-899B9C1393AB}" type="sibTrans" cxnId="{9E972988-50AC-4799-A378-5D4A64CE7122}">
      <dgm:prSet/>
      <dgm:spPr/>
      <dgm:t>
        <a:bodyPr/>
        <a:lstStyle/>
        <a:p>
          <a:endParaRPr lang="pl-PL"/>
        </a:p>
      </dgm:t>
    </dgm:pt>
    <dgm:pt modelId="{F5D89DE9-5E4E-472A-8279-3E9EBEA0FB8B}">
      <dgm:prSet/>
      <dgm:spPr/>
      <dgm:t>
        <a:bodyPr/>
        <a:lstStyle/>
        <a:p>
          <a:pPr algn="ctr"/>
          <a:r>
            <a:rPr lang="pl-PL" b="1"/>
            <a:t>Szkoła Podstawowa </a:t>
          </a:r>
          <a:br>
            <a:rPr lang="pl-PL" b="1"/>
          </a:br>
          <a:r>
            <a:rPr lang="pl-PL" b="1"/>
            <a:t>w Babkach Oleckich</a:t>
          </a:r>
          <a:br>
            <a:rPr lang="pl-PL" b="1"/>
          </a:br>
          <a:r>
            <a:rPr lang="pl-PL" b="1"/>
            <a:t>(ośmioletnia)</a:t>
          </a:r>
        </a:p>
      </dgm:t>
    </dgm:pt>
    <dgm:pt modelId="{516F25D5-E805-4348-B98A-CABC43A4FE8B}" type="parTrans" cxnId="{8FD15EBA-7976-4316-9902-5CDC0FD33B22}">
      <dgm:prSet/>
      <dgm:spPr/>
      <dgm:t>
        <a:bodyPr/>
        <a:lstStyle/>
        <a:p>
          <a:endParaRPr lang="pl-PL"/>
        </a:p>
      </dgm:t>
    </dgm:pt>
    <dgm:pt modelId="{32080EE9-3DCA-4FB3-8928-365C7373D7C6}" type="sibTrans" cxnId="{8FD15EBA-7976-4316-9902-5CDC0FD33B22}">
      <dgm:prSet/>
      <dgm:spPr/>
      <dgm:t>
        <a:bodyPr/>
        <a:lstStyle/>
        <a:p>
          <a:endParaRPr lang="pl-PL"/>
        </a:p>
      </dgm:t>
    </dgm:pt>
    <dgm:pt modelId="{68E7528A-919C-4FFF-A64D-704F332988A0}">
      <dgm:prSet custT="1"/>
      <dgm:spPr/>
      <dgm:t>
        <a:bodyPr/>
        <a:lstStyle/>
        <a:p>
          <a:r>
            <a:rPr lang="pl-PL" sz="1100" b="1"/>
            <a:t>Zespół Szkół w Judzikach</a:t>
          </a:r>
          <a:br>
            <a:rPr lang="pl-PL" sz="1100" b="1"/>
          </a:br>
          <a:r>
            <a:rPr lang="pl-PL" sz="1100" b="1"/>
            <a:t>Szkoła Podstawowa</a:t>
          </a:r>
          <a:br>
            <a:rPr lang="pl-PL" sz="1100" b="1"/>
          </a:br>
          <a:r>
            <a:rPr lang="pl-PL" sz="1100" b="1"/>
            <a:t>Gimnazjum</a:t>
          </a:r>
        </a:p>
      </dgm:t>
    </dgm:pt>
    <dgm:pt modelId="{601FCB5B-9649-4DB2-943F-8A917FE0C05E}" type="parTrans" cxnId="{3243D524-D8DF-4CA6-9CF7-BF38562F73C6}">
      <dgm:prSet/>
      <dgm:spPr/>
      <dgm:t>
        <a:bodyPr/>
        <a:lstStyle/>
        <a:p>
          <a:endParaRPr lang="pl-PL"/>
        </a:p>
      </dgm:t>
    </dgm:pt>
    <dgm:pt modelId="{84C3B424-CE65-4DBD-9AAA-09DAA2ED44E1}" type="sibTrans" cxnId="{3243D524-D8DF-4CA6-9CF7-BF38562F73C6}">
      <dgm:prSet/>
      <dgm:spPr/>
      <dgm:t>
        <a:bodyPr/>
        <a:lstStyle/>
        <a:p>
          <a:endParaRPr lang="pl-PL"/>
        </a:p>
      </dgm:t>
    </dgm:pt>
    <dgm:pt modelId="{0C2399CD-7661-419E-A04F-A2DA2288A38E}">
      <dgm:prSet phldrT="[Tekst]" custT="1"/>
      <dgm:spPr/>
      <dgm:t>
        <a:bodyPr/>
        <a:lstStyle/>
        <a:p>
          <a:pPr algn="l"/>
          <a:endParaRPr lang="pl-PL" sz="1100"/>
        </a:p>
      </dgm:t>
    </dgm:pt>
    <dgm:pt modelId="{89E0656B-B0F4-45C3-A3CE-3D6665F78A4A}" type="parTrans" cxnId="{E96D8387-5277-4C29-B4E4-C6F581ABB8A6}">
      <dgm:prSet/>
      <dgm:spPr/>
      <dgm:t>
        <a:bodyPr/>
        <a:lstStyle/>
        <a:p>
          <a:endParaRPr lang="pl-PL"/>
        </a:p>
      </dgm:t>
    </dgm:pt>
    <dgm:pt modelId="{0C28505D-178F-423B-8F54-86839067911D}" type="sibTrans" cxnId="{E96D8387-5277-4C29-B4E4-C6F581ABB8A6}">
      <dgm:prSet/>
      <dgm:spPr/>
      <dgm:t>
        <a:bodyPr/>
        <a:lstStyle/>
        <a:p>
          <a:endParaRPr lang="pl-PL"/>
        </a:p>
      </dgm:t>
    </dgm:pt>
    <dgm:pt modelId="{95126118-6480-4917-8679-F48D17CBFB7A}">
      <dgm:prSet phldrT="[Tekst]" custT="1"/>
      <dgm:spPr/>
      <dgm:t>
        <a:bodyPr/>
        <a:lstStyle/>
        <a:p>
          <a:pPr algn="ctr"/>
          <a:r>
            <a:rPr lang="pl-PL" sz="1100" b="1"/>
            <a:t>Szkoła Podstawowa nr 1 </a:t>
          </a:r>
          <a:br>
            <a:rPr lang="pl-PL" sz="1100" b="1"/>
          </a:br>
          <a:r>
            <a:rPr lang="pl-PL" sz="1100" b="1"/>
            <a:t>im. Henryka Sienkiewicza w Olecku</a:t>
          </a:r>
          <a:br>
            <a:rPr lang="pl-PL" sz="1100" b="1"/>
          </a:br>
          <a:r>
            <a:rPr lang="pl-PL" sz="1100" b="1"/>
            <a:t> (ośmioletnia)</a:t>
          </a:r>
        </a:p>
      </dgm:t>
    </dgm:pt>
    <dgm:pt modelId="{150C5E64-FD72-4D02-9737-E54D8F9FEBD8}" type="sibTrans" cxnId="{D0E9F07F-387B-4C9D-96E2-538701DBAF44}">
      <dgm:prSet/>
      <dgm:spPr/>
      <dgm:t>
        <a:bodyPr/>
        <a:lstStyle/>
        <a:p>
          <a:endParaRPr lang="pl-PL"/>
        </a:p>
      </dgm:t>
    </dgm:pt>
    <dgm:pt modelId="{1186FF82-3C0B-476E-A1FA-627A81824747}" type="parTrans" cxnId="{D0E9F07F-387B-4C9D-96E2-538701DBAF44}">
      <dgm:prSet/>
      <dgm:spPr/>
      <dgm:t>
        <a:bodyPr/>
        <a:lstStyle/>
        <a:p>
          <a:endParaRPr lang="pl-PL"/>
        </a:p>
      </dgm:t>
    </dgm:pt>
    <dgm:pt modelId="{EA5841F2-1D22-46EA-A105-2140413A8D50}">
      <dgm:prSet custT="1"/>
      <dgm:spPr/>
      <dgm:t>
        <a:bodyPr/>
        <a:lstStyle/>
        <a:p>
          <a:r>
            <a:rPr lang="pl-PL" sz="1100" b="1"/>
            <a:t>Zespół Szkół w Olecku</a:t>
          </a:r>
        </a:p>
        <a:p>
          <a:r>
            <a:rPr lang="pl-PL" sz="1100" b="1"/>
            <a:t>Szkoła Podstawowa nr 4  </a:t>
          </a:r>
          <a:br>
            <a:rPr lang="pl-PL" sz="1100" b="1"/>
          </a:br>
          <a:r>
            <a:rPr lang="pl-PL" sz="1100" b="1"/>
            <a:t>z Oddziałami Integracyjnymi</a:t>
          </a:r>
          <a:br>
            <a:rPr lang="pl-PL" sz="1100" b="1"/>
          </a:br>
          <a:r>
            <a:rPr lang="pl-PL" sz="1100" b="1"/>
            <a:t>im. ks Jana Twardowskiego </a:t>
          </a:r>
        </a:p>
        <a:p>
          <a:r>
            <a:rPr lang="pl-PL" sz="1100" b="1"/>
            <a:t>Gimnazjum nr 1</a:t>
          </a:r>
          <a:br>
            <a:rPr lang="pl-PL" sz="1100" b="1"/>
          </a:br>
          <a:r>
            <a:rPr lang="pl-PL" sz="1100" b="1"/>
            <a:t>z Oddziałami Integracyjnymi</a:t>
          </a:r>
          <a:br>
            <a:rPr lang="pl-PL" sz="1100" b="1"/>
          </a:br>
          <a:r>
            <a:rPr lang="pl-PL" sz="1100" b="1"/>
            <a:t>im.ks.Jana Twardowskiego</a:t>
          </a:r>
        </a:p>
      </dgm:t>
    </dgm:pt>
    <dgm:pt modelId="{485C8A22-CA93-4040-8D7F-70B53E37DFAE}" type="parTrans" cxnId="{9C584A40-2B7A-4873-B7AB-B1A8E6AD7C67}">
      <dgm:prSet/>
      <dgm:spPr/>
      <dgm:t>
        <a:bodyPr/>
        <a:lstStyle/>
        <a:p>
          <a:endParaRPr lang="pl-PL"/>
        </a:p>
      </dgm:t>
    </dgm:pt>
    <dgm:pt modelId="{65696F29-CCE5-450C-A825-6F6A782AAB01}" type="sibTrans" cxnId="{9C584A40-2B7A-4873-B7AB-B1A8E6AD7C67}">
      <dgm:prSet/>
      <dgm:spPr/>
      <dgm:t>
        <a:bodyPr/>
        <a:lstStyle/>
        <a:p>
          <a:endParaRPr lang="pl-PL"/>
        </a:p>
      </dgm:t>
    </dgm:pt>
    <dgm:pt modelId="{08E1B979-CA33-4AB9-8D8B-D82FC756A16F}">
      <dgm:prSet custT="1"/>
      <dgm:spPr/>
      <dgm:t>
        <a:bodyPr/>
        <a:lstStyle/>
        <a:p>
          <a:pPr algn="ctr"/>
          <a:r>
            <a:rPr lang="pl-PL" sz="1100" b="1"/>
            <a:t>Szkoła Podstawowa nr 4  </a:t>
          </a:r>
          <a:br>
            <a:rPr lang="pl-PL" sz="1100" b="1"/>
          </a:br>
          <a:r>
            <a:rPr lang="pl-PL" sz="1100" b="1"/>
            <a:t>z Oddziałami Integracyjnymi </a:t>
          </a:r>
          <a:br>
            <a:rPr lang="pl-PL" sz="1100" b="1"/>
          </a:br>
          <a:r>
            <a:rPr lang="pl-PL" sz="1100" b="1"/>
            <a:t>im.ks Jana Twardowskiego </a:t>
          </a:r>
          <a:br>
            <a:rPr lang="pl-PL" sz="1100" b="1"/>
          </a:br>
          <a:r>
            <a:rPr lang="pl-PL" sz="1100" b="1"/>
            <a:t>w Olecku</a:t>
          </a:r>
          <a:br>
            <a:rPr lang="pl-PL" sz="1100" b="1"/>
          </a:br>
          <a:r>
            <a:rPr lang="pl-PL" sz="1100" b="1"/>
            <a:t>(ośmioletnia)</a:t>
          </a:r>
        </a:p>
      </dgm:t>
    </dgm:pt>
    <dgm:pt modelId="{593ECC38-CB82-430D-AF0C-8B9D7EBCDBC7}" type="parTrans" cxnId="{EE619515-F586-4E45-B5A5-A0BEE46C6EAF}">
      <dgm:prSet/>
      <dgm:spPr/>
      <dgm:t>
        <a:bodyPr/>
        <a:lstStyle/>
        <a:p>
          <a:endParaRPr lang="pl-PL"/>
        </a:p>
      </dgm:t>
    </dgm:pt>
    <dgm:pt modelId="{74B3D319-3D38-4D6C-A940-8C1199809220}" type="sibTrans" cxnId="{EE619515-F586-4E45-B5A5-A0BEE46C6EAF}">
      <dgm:prSet/>
      <dgm:spPr/>
      <dgm:t>
        <a:bodyPr/>
        <a:lstStyle/>
        <a:p>
          <a:endParaRPr lang="pl-PL"/>
        </a:p>
      </dgm:t>
    </dgm:pt>
    <dgm:pt modelId="{760B5AE3-7748-47BF-AE65-0D7749C3C064}">
      <dgm:prSet phldrT="[Tekst]" custT="1"/>
      <dgm:spPr/>
      <dgm:t>
        <a:bodyPr/>
        <a:lstStyle/>
        <a:p>
          <a:pPr algn="ctr"/>
          <a:r>
            <a:rPr lang="pl-PL" sz="1100" b="1"/>
            <a:t>Szkoła Podstawowa nr 3 </a:t>
          </a:r>
          <a:br>
            <a:rPr lang="pl-PL" sz="1100" b="1"/>
          </a:br>
          <a:r>
            <a:rPr lang="pl-PL" sz="1100" b="1"/>
            <a:t>im. Jana Pawła II</a:t>
          </a:r>
          <a:br>
            <a:rPr lang="pl-PL" sz="1100" b="1"/>
          </a:br>
          <a:r>
            <a:rPr lang="pl-PL" sz="1100" b="1"/>
            <a:t>w Olecku</a:t>
          </a:r>
          <a:br>
            <a:rPr lang="pl-PL" sz="1100" b="1"/>
          </a:br>
          <a:r>
            <a:rPr lang="pl-PL" sz="1100" b="1"/>
            <a:t>(ośmioletnia)</a:t>
          </a:r>
        </a:p>
      </dgm:t>
    </dgm:pt>
    <dgm:pt modelId="{D24FBD5D-C30A-4A00-81EA-3C409241E3CB}" type="parTrans" cxnId="{08A9D92C-4C03-4C6F-B5EF-35D12D017068}">
      <dgm:prSet/>
      <dgm:spPr/>
      <dgm:t>
        <a:bodyPr/>
        <a:lstStyle/>
        <a:p>
          <a:endParaRPr lang="pl-PL"/>
        </a:p>
      </dgm:t>
    </dgm:pt>
    <dgm:pt modelId="{14EBB31E-3A92-484C-BE5C-1AF5EBF49462}" type="sibTrans" cxnId="{08A9D92C-4C03-4C6F-B5EF-35D12D017068}">
      <dgm:prSet/>
      <dgm:spPr/>
      <dgm:t>
        <a:bodyPr/>
        <a:lstStyle/>
        <a:p>
          <a:endParaRPr lang="pl-PL"/>
        </a:p>
      </dgm:t>
    </dgm:pt>
    <dgm:pt modelId="{CE2A801B-30AF-401D-B41E-11600FE4E66E}">
      <dgm:prSet/>
      <dgm:spPr/>
      <dgm:t>
        <a:bodyPr/>
        <a:lstStyle/>
        <a:p>
          <a:pPr algn="l"/>
          <a:endParaRPr lang="pl-PL"/>
        </a:p>
      </dgm:t>
    </dgm:pt>
    <dgm:pt modelId="{C1D7956D-7823-4614-8F15-4973D13F0FA0}" type="parTrans" cxnId="{0DB98928-5191-44C2-94DD-15E951F20348}">
      <dgm:prSet/>
      <dgm:spPr/>
      <dgm:t>
        <a:bodyPr/>
        <a:lstStyle/>
        <a:p>
          <a:endParaRPr lang="pl-PL"/>
        </a:p>
      </dgm:t>
    </dgm:pt>
    <dgm:pt modelId="{40432CB3-7FD3-491B-9092-D7E226009957}" type="sibTrans" cxnId="{0DB98928-5191-44C2-94DD-15E951F20348}">
      <dgm:prSet/>
      <dgm:spPr/>
      <dgm:t>
        <a:bodyPr/>
        <a:lstStyle/>
        <a:p>
          <a:endParaRPr lang="pl-PL"/>
        </a:p>
      </dgm:t>
    </dgm:pt>
    <dgm:pt modelId="{6E4E071E-CCEA-4D38-A3C6-8F37FBD41F41}">
      <dgm:prSet/>
      <dgm:spPr/>
      <dgm:t>
        <a:bodyPr/>
        <a:lstStyle/>
        <a:p>
          <a:pPr algn="ctr"/>
          <a:r>
            <a:rPr lang="pl-PL" b="1"/>
            <a:t>Szkoła Podstawowa</a:t>
          </a:r>
          <a:br>
            <a:rPr lang="pl-PL" b="1"/>
          </a:br>
          <a:r>
            <a:rPr lang="pl-PL" b="1"/>
            <a:t> w Judzikach</a:t>
          </a:r>
          <a:br>
            <a:rPr lang="pl-PL" b="1"/>
          </a:br>
          <a:r>
            <a:rPr lang="pl-PL" b="1"/>
            <a:t>(ośmioletnia)</a:t>
          </a:r>
        </a:p>
      </dgm:t>
    </dgm:pt>
    <dgm:pt modelId="{5A805ED7-B80C-47D0-BAF5-D36CD2F8538E}" type="parTrans" cxnId="{52CC31BE-0F94-43D6-8C88-0753926F2168}">
      <dgm:prSet/>
      <dgm:spPr/>
      <dgm:t>
        <a:bodyPr/>
        <a:lstStyle/>
        <a:p>
          <a:endParaRPr lang="pl-PL"/>
        </a:p>
      </dgm:t>
    </dgm:pt>
    <dgm:pt modelId="{D796F38F-D545-4AEF-A69E-606B54882511}" type="sibTrans" cxnId="{52CC31BE-0F94-43D6-8C88-0753926F2168}">
      <dgm:prSet/>
      <dgm:spPr/>
      <dgm:t>
        <a:bodyPr/>
        <a:lstStyle/>
        <a:p>
          <a:endParaRPr lang="pl-PL"/>
        </a:p>
      </dgm:t>
    </dgm:pt>
    <dgm:pt modelId="{F6000E2C-E6BD-40D4-AF5B-E3FDB457EBE9}">
      <dgm:prSet custT="1"/>
      <dgm:spPr/>
      <dgm:t>
        <a:bodyPr/>
        <a:lstStyle/>
        <a:p>
          <a:pPr algn="ctr"/>
          <a:endParaRPr lang="pl-PL" sz="1100" b="1"/>
        </a:p>
      </dgm:t>
    </dgm:pt>
    <dgm:pt modelId="{30A0F541-9C80-42E6-A231-EA62540C861E}" type="parTrans" cxnId="{C5927796-F0C6-43C6-BA77-9D507975A538}">
      <dgm:prSet/>
      <dgm:spPr/>
      <dgm:t>
        <a:bodyPr/>
        <a:lstStyle/>
        <a:p>
          <a:endParaRPr lang="pl-PL"/>
        </a:p>
      </dgm:t>
    </dgm:pt>
    <dgm:pt modelId="{DECE960B-F984-4E27-8DEF-CBAA4D144E11}" type="sibTrans" cxnId="{C5927796-F0C6-43C6-BA77-9D507975A538}">
      <dgm:prSet/>
      <dgm:spPr/>
      <dgm:t>
        <a:bodyPr/>
        <a:lstStyle/>
        <a:p>
          <a:endParaRPr lang="pl-PL"/>
        </a:p>
      </dgm:t>
    </dgm:pt>
    <dgm:pt modelId="{0F1B0235-9CD0-4FCA-8BDA-84DD33FFC985}">
      <dgm:prSet/>
      <dgm:spPr/>
      <dgm:t>
        <a:bodyPr/>
        <a:lstStyle/>
        <a:p>
          <a:pPr algn="ctr"/>
          <a:endParaRPr lang="pl-PL" b="1"/>
        </a:p>
      </dgm:t>
    </dgm:pt>
    <dgm:pt modelId="{83CAFC9D-25E8-46C7-95FD-1E84E79E9C0A}" type="parTrans" cxnId="{2920A769-0616-4C66-8167-B83216461031}">
      <dgm:prSet/>
      <dgm:spPr/>
      <dgm:t>
        <a:bodyPr/>
        <a:lstStyle/>
        <a:p>
          <a:endParaRPr lang="pl-PL"/>
        </a:p>
      </dgm:t>
    </dgm:pt>
    <dgm:pt modelId="{586738BD-2860-448B-97F9-F894A74E0C2A}" type="sibTrans" cxnId="{2920A769-0616-4C66-8167-B83216461031}">
      <dgm:prSet/>
      <dgm:spPr/>
      <dgm:t>
        <a:bodyPr/>
        <a:lstStyle/>
        <a:p>
          <a:endParaRPr lang="pl-PL"/>
        </a:p>
      </dgm:t>
    </dgm:pt>
    <dgm:pt modelId="{5AC21CB6-8059-4D8C-AA3A-F9A4864D878F}" type="pres">
      <dgm:prSet presAssocID="{F6167768-EE76-4424-B8C1-1379676CD6B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D76960E8-E198-4E17-B12D-E0D0594912CD}" type="pres">
      <dgm:prSet presAssocID="{4535430C-5046-4835-A237-C6F4DD8D1232}" presName="linNode" presStyleCnt="0"/>
      <dgm:spPr/>
    </dgm:pt>
    <dgm:pt modelId="{3903149E-6D37-46F8-8BCC-C79866558561}" type="pres">
      <dgm:prSet presAssocID="{4535430C-5046-4835-A237-C6F4DD8D1232}" presName="parentShp" presStyleLbl="node1" presStyleIdx="0" presStyleCnt="6" custScaleX="146410" custScaleY="14641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645BA1F-8A1A-441B-8F6F-981804C31B6F}" type="pres">
      <dgm:prSet presAssocID="{4535430C-5046-4835-A237-C6F4DD8D1232}" presName="childShp" presStyleLbl="bgAccFollowNode1" presStyleIdx="0" presStyleCnt="6" custScaleY="136307">
        <dgm:presLayoutVars>
          <dgm:bulletEnabled val="1"/>
        </dgm:presLayoutVars>
      </dgm:prSet>
      <dgm:spPr>
        <a:prstGeom prst="homePlate">
          <a:avLst/>
        </a:prstGeom>
      </dgm:spPr>
      <dgm:t>
        <a:bodyPr/>
        <a:lstStyle/>
        <a:p>
          <a:endParaRPr lang="pl-PL"/>
        </a:p>
      </dgm:t>
    </dgm:pt>
    <dgm:pt modelId="{CFBF60EA-8A17-4136-81CF-CDABEA64A657}" type="pres">
      <dgm:prSet presAssocID="{3DB23DFF-052C-4B9D-8ADA-083C6FD7567E}" presName="spacing" presStyleCnt="0"/>
      <dgm:spPr/>
    </dgm:pt>
    <dgm:pt modelId="{2FB241F5-F905-4E29-A62A-EC1AFC96D27C}" type="pres">
      <dgm:prSet presAssocID="{DA9530F4-5C69-4B00-A796-D8C829AF6545}" presName="linNode" presStyleCnt="0"/>
      <dgm:spPr/>
    </dgm:pt>
    <dgm:pt modelId="{42D9E733-B32B-4D95-A0C8-202A7E6E23AE}" type="pres">
      <dgm:prSet presAssocID="{DA9530F4-5C69-4B00-A796-D8C829AF6545}" presName="parentShp" presStyleLbl="node1" presStyleIdx="1" presStyleCnt="6" custScaleX="146410" custScaleY="14641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384F716-BFE4-485B-9B0F-3ED83356D066}" type="pres">
      <dgm:prSet presAssocID="{DA9530F4-5C69-4B00-A796-D8C829AF6545}" presName="childShp" presStyleLbl="bgAccFollowNode1" presStyleIdx="1" presStyleCnt="6" custScaleY="123954">
        <dgm:presLayoutVars>
          <dgm:bulletEnabled val="1"/>
        </dgm:presLayoutVars>
      </dgm:prSet>
      <dgm:spPr>
        <a:prstGeom prst="homePlate">
          <a:avLst/>
        </a:prstGeom>
      </dgm:spPr>
      <dgm:t>
        <a:bodyPr/>
        <a:lstStyle/>
        <a:p>
          <a:endParaRPr lang="pl-PL"/>
        </a:p>
      </dgm:t>
    </dgm:pt>
    <dgm:pt modelId="{451D2C9D-F637-4181-B821-B1CE908A45FF}" type="pres">
      <dgm:prSet presAssocID="{A1CBCB79-9458-4CA7-9973-CA42E602074E}" presName="spacing" presStyleCnt="0"/>
      <dgm:spPr/>
    </dgm:pt>
    <dgm:pt modelId="{0B7FC798-DFD1-49B2-81FC-1A427B1CA0F4}" type="pres">
      <dgm:prSet presAssocID="{E0193470-C1C6-4DD7-AF66-FC1CDDDDA7C1}" presName="linNode" presStyleCnt="0"/>
      <dgm:spPr/>
    </dgm:pt>
    <dgm:pt modelId="{14D2AC1E-8E50-4E63-B884-6E2811DD27AE}" type="pres">
      <dgm:prSet presAssocID="{E0193470-C1C6-4DD7-AF66-FC1CDDDDA7C1}" presName="parentShp" presStyleLbl="node1" presStyleIdx="2" presStyleCnt="6" custScaleX="146410" custScaleY="14641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33181B8-EBEB-4BA3-88BB-7D02AD1607C1}" type="pres">
      <dgm:prSet presAssocID="{E0193470-C1C6-4DD7-AF66-FC1CDDDDA7C1}" presName="childShp" presStyleLbl="bgAccFollowNode1" presStyleIdx="2" presStyleCnt="6" custScaleY="117508">
        <dgm:presLayoutVars>
          <dgm:bulletEnabled val="1"/>
        </dgm:presLayoutVars>
      </dgm:prSet>
      <dgm:spPr>
        <a:prstGeom prst="homePlate">
          <a:avLst/>
        </a:prstGeom>
      </dgm:spPr>
      <dgm:t>
        <a:bodyPr/>
        <a:lstStyle/>
        <a:p>
          <a:endParaRPr lang="pl-PL"/>
        </a:p>
      </dgm:t>
    </dgm:pt>
    <dgm:pt modelId="{6AE8C51F-6D5E-40C1-8D23-B35F7D2C23C7}" type="pres">
      <dgm:prSet presAssocID="{FE4BE3F8-AD57-40BA-AC87-0BC6D41E47FC}" presName="spacing" presStyleCnt="0"/>
      <dgm:spPr/>
    </dgm:pt>
    <dgm:pt modelId="{98ED3331-4DD5-4635-A3CF-5C7084C12174}" type="pres">
      <dgm:prSet presAssocID="{D5C3205A-AEEF-4311-835D-3CE0C312A12E}" presName="linNode" presStyleCnt="0"/>
      <dgm:spPr/>
    </dgm:pt>
    <dgm:pt modelId="{263D4D73-8934-48F8-8427-4DE71D38F92B}" type="pres">
      <dgm:prSet presAssocID="{D5C3205A-AEEF-4311-835D-3CE0C312A12E}" presName="parentShp" presStyleLbl="node1" presStyleIdx="3" presStyleCnt="6" custScaleX="146410" custScaleY="14641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A79274C-28EE-4D5F-AD19-9B3014FA12C8}" type="pres">
      <dgm:prSet presAssocID="{D5C3205A-AEEF-4311-835D-3CE0C312A12E}" presName="childShp" presStyleLbl="bgAccFollowNode1" presStyleIdx="3" presStyleCnt="6" custScaleY="116843">
        <dgm:presLayoutVars>
          <dgm:bulletEnabled val="1"/>
        </dgm:presLayoutVars>
      </dgm:prSet>
      <dgm:spPr>
        <a:prstGeom prst="homePlate">
          <a:avLst/>
        </a:prstGeom>
      </dgm:spPr>
      <dgm:t>
        <a:bodyPr/>
        <a:lstStyle/>
        <a:p>
          <a:endParaRPr lang="pl-PL"/>
        </a:p>
      </dgm:t>
    </dgm:pt>
    <dgm:pt modelId="{E4098575-3A99-4CE8-B949-817E616FEBDD}" type="pres">
      <dgm:prSet presAssocID="{B46D6181-FE5D-4949-98E0-811F20B53D19}" presName="spacing" presStyleCnt="0"/>
      <dgm:spPr/>
    </dgm:pt>
    <dgm:pt modelId="{71AA8399-EF40-4CA9-B3E2-0CFBD8A10449}" type="pres">
      <dgm:prSet presAssocID="{68E7528A-919C-4FFF-A64D-704F332988A0}" presName="linNode" presStyleCnt="0"/>
      <dgm:spPr/>
    </dgm:pt>
    <dgm:pt modelId="{5124970B-33D0-4E7F-A673-2636CFA17709}" type="pres">
      <dgm:prSet presAssocID="{68E7528A-919C-4FFF-A64D-704F332988A0}" presName="parentShp" presStyleLbl="node1" presStyleIdx="4" presStyleCnt="6" custScaleX="146410" custScaleY="14641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4271E3B-C608-4DFA-BEA5-2DFF40163EEF}" type="pres">
      <dgm:prSet presAssocID="{68E7528A-919C-4FFF-A64D-704F332988A0}" presName="childShp" presStyleLbl="bgAccFollowNode1" presStyleIdx="4" presStyleCnt="6" custScaleY="133520">
        <dgm:presLayoutVars>
          <dgm:bulletEnabled val="1"/>
        </dgm:presLayoutVars>
      </dgm:prSet>
      <dgm:spPr>
        <a:prstGeom prst="homePlate">
          <a:avLst/>
        </a:prstGeom>
      </dgm:spPr>
      <dgm:t>
        <a:bodyPr/>
        <a:lstStyle/>
        <a:p>
          <a:endParaRPr lang="pl-PL"/>
        </a:p>
      </dgm:t>
    </dgm:pt>
    <dgm:pt modelId="{344DEC54-E7DE-4B8A-87F4-BCA711FDF3E4}" type="pres">
      <dgm:prSet presAssocID="{84C3B424-CE65-4DBD-9AAA-09DAA2ED44E1}" presName="spacing" presStyleCnt="0"/>
      <dgm:spPr/>
    </dgm:pt>
    <dgm:pt modelId="{80140C18-709F-4A3D-B1AC-8E54B6489027}" type="pres">
      <dgm:prSet presAssocID="{EA5841F2-1D22-46EA-A105-2140413A8D50}" presName="linNode" presStyleCnt="0"/>
      <dgm:spPr/>
    </dgm:pt>
    <dgm:pt modelId="{96E45F60-F6A4-45F4-906D-A2F7410D9AF5}" type="pres">
      <dgm:prSet presAssocID="{EA5841F2-1D22-46EA-A105-2140413A8D50}" presName="parentShp" presStyleLbl="node1" presStyleIdx="5" presStyleCnt="6" custScaleX="146410" custScaleY="23426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BF9F717-290B-4412-BEEC-DAE9C06E3195}" type="pres">
      <dgm:prSet presAssocID="{EA5841F2-1D22-46EA-A105-2140413A8D50}" presName="childShp" presStyleLbl="bgAccFollowNode1" presStyleIdx="5" presStyleCnt="6" custScaleY="171065">
        <dgm:presLayoutVars>
          <dgm:bulletEnabled val="1"/>
        </dgm:presLayoutVars>
      </dgm:prSet>
      <dgm:spPr>
        <a:prstGeom prst="homePlate">
          <a:avLst/>
        </a:prstGeom>
      </dgm:spPr>
      <dgm:t>
        <a:bodyPr/>
        <a:lstStyle/>
        <a:p>
          <a:endParaRPr lang="pl-PL"/>
        </a:p>
      </dgm:t>
    </dgm:pt>
  </dgm:ptLst>
  <dgm:cxnLst>
    <dgm:cxn modelId="{AD48D7F4-A602-4938-8A03-4FD662D575F6}" type="presOf" srcId="{F6000E2C-E6BD-40D4-AF5B-E3FDB457EBE9}" destId="{8BF9F717-290B-4412-BEEC-DAE9C06E3195}" srcOrd="0" destOrd="0" presId="urn:microsoft.com/office/officeart/2005/8/layout/vList6"/>
    <dgm:cxn modelId="{2DA8BAB3-544E-4ED9-A829-372F0500E573}" type="presOf" srcId="{F5D89DE9-5E4E-472A-8279-3E9EBEA0FB8B}" destId="{3A79274C-28EE-4D5F-AD19-9B3014FA12C8}" srcOrd="0" destOrd="1" presId="urn:microsoft.com/office/officeart/2005/8/layout/vList6"/>
    <dgm:cxn modelId="{EE619515-F586-4E45-B5A5-A0BEE46C6EAF}" srcId="{EA5841F2-1D22-46EA-A105-2140413A8D50}" destId="{08E1B979-CA33-4AB9-8D8B-D82FC756A16F}" srcOrd="1" destOrd="0" parTransId="{593ECC38-CB82-430D-AF0C-8B9D7EBCDBC7}" sibTransId="{74B3D319-3D38-4D6C-A940-8C1199809220}"/>
    <dgm:cxn modelId="{0A0006A0-D13D-4204-93CD-8FB9733B38F5}" type="presOf" srcId="{0F1B0235-9CD0-4FCA-8BDA-84DD33FFC985}" destId="{24271E3B-C608-4DFA-BEA5-2DFF40163EEF}" srcOrd="0" destOrd="0" presId="urn:microsoft.com/office/officeart/2005/8/layout/vList6"/>
    <dgm:cxn modelId="{668326E4-4A23-4EAC-974F-4524549E8DE7}" type="presOf" srcId="{AF794819-D3AE-452B-8E57-7464B5849D8A}" destId="{E384F716-BFE4-485B-9B0F-3ED83356D066}" srcOrd="0" destOrd="1" presId="urn:microsoft.com/office/officeart/2005/8/layout/vList6"/>
    <dgm:cxn modelId="{7E5FFCB5-59F5-426C-B857-FDA381D7DE5D}" srcId="{F6167768-EE76-4424-B8C1-1379676CD6BD}" destId="{DA9530F4-5C69-4B00-A796-D8C829AF6545}" srcOrd="1" destOrd="0" parTransId="{38745AE2-2655-4369-BEC7-B4E19B0FF6BE}" sibTransId="{A1CBCB79-9458-4CA7-9973-CA42E602074E}"/>
    <dgm:cxn modelId="{C0CE8A02-00B1-457E-8DFB-E05C459752A5}" type="presOf" srcId="{08E1B979-CA33-4AB9-8D8B-D82FC756A16F}" destId="{8BF9F717-290B-4412-BEEC-DAE9C06E3195}" srcOrd="0" destOrd="1" presId="urn:microsoft.com/office/officeart/2005/8/layout/vList6"/>
    <dgm:cxn modelId="{E96D8387-5277-4C29-B4E4-C6F581ABB8A6}" srcId="{4535430C-5046-4835-A237-C6F4DD8D1232}" destId="{0C2399CD-7661-419E-A04F-A2DA2288A38E}" srcOrd="0" destOrd="0" parTransId="{89E0656B-B0F4-45C3-A3CE-3D6665F78A4A}" sibTransId="{0C28505D-178F-423B-8F54-86839067911D}"/>
    <dgm:cxn modelId="{3243D524-D8DF-4CA6-9CF7-BF38562F73C6}" srcId="{F6167768-EE76-4424-B8C1-1379676CD6BD}" destId="{68E7528A-919C-4FFF-A64D-704F332988A0}" srcOrd="4" destOrd="0" parTransId="{601FCB5B-9649-4DB2-943F-8A917FE0C05E}" sibTransId="{84C3B424-CE65-4DBD-9AAA-09DAA2ED44E1}"/>
    <dgm:cxn modelId="{8FD15EBA-7976-4316-9902-5CDC0FD33B22}" srcId="{D5C3205A-AEEF-4311-835D-3CE0C312A12E}" destId="{F5D89DE9-5E4E-472A-8279-3E9EBEA0FB8B}" srcOrd="1" destOrd="0" parTransId="{516F25D5-E805-4348-B98A-CABC43A4FE8B}" sibTransId="{32080EE9-3DCA-4FB3-8928-365C7373D7C6}"/>
    <dgm:cxn modelId="{9E972988-50AC-4799-A378-5D4A64CE7122}" srcId="{E0193470-C1C6-4DD7-AF66-FC1CDDDDA7C1}" destId="{040D69D7-9F25-4CEF-88C1-A033E5453C44}" srcOrd="0" destOrd="0" parTransId="{A1F9C48C-1B02-4B1E-A4A8-12249A6A492C}" sibTransId="{81884147-587E-4865-8646-899B9C1393AB}"/>
    <dgm:cxn modelId="{6374A2ED-85D5-4ABF-8CA4-596DA8053DA0}" type="presOf" srcId="{D5C3205A-AEEF-4311-835D-3CE0C312A12E}" destId="{263D4D73-8934-48F8-8427-4DE71D38F92B}" srcOrd="0" destOrd="0" presId="urn:microsoft.com/office/officeart/2005/8/layout/vList6"/>
    <dgm:cxn modelId="{A7F45BF2-E35B-4ABD-ADAD-3A5F50565FAE}" srcId="{F6167768-EE76-4424-B8C1-1379676CD6BD}" destId="{4535430C-5046-4835-A237-C6F4DD8D1232}" srcOrd="0" destOrd="0" parTransId="{7F70C55F-88F0-4217-81A3-6582531ECD32}" sibTransId="{3DB23DFF-052C-4B9D-8ADA-083C6FD7567E}"/>
    <dgm:cxn modelId="{C5927796-F0C6-43C6-BA77-9D507975A538}" srcId="{EA5841F2-1D22-46EA-A105-2140413A8D50}" destId="{F6000E2C-E6BD-40D4-AF5B-E3FDB457EBE9}" srcOrd="0" destOrd="0" parTransId="{30A0F541-9C80-42E6-A231-EA62540C861E}" sibTransId="{DECE960B-F984-4E27-8DEF-CBAA4D144E11}"/>
    <dgm:cxn modelId="{2F8B2E12-CB28-4C5B-B4DC-2195A61B90E4}" srcId="{F6167768-EE76-4424-B8C1-1379676CD6BD}" destId="{E0193470-C1C6-4DD7-AF66-FC1CDDDDA7C1}" srcOrd="2" destOrd="0" parTransId="{A1B95647-4D9F-4BFC-995D-6BAAC1AD4307}" sibTransId="{FE4BE3F8-AD57-40BA-AC87-0BC6D41E47FC}"/>
    <dgm:cxn modelId="{4061C4A5-37C4-4C31-BBEE-DF22358537CE}" type="presOf" srcId="{E0193470-C1C6-4DD7-AF66-FC1CDDDDA7C1}" destId="{14D2AC1E-8E50-4E63-B884-6E2811DD27AE}" srcOrd="0" destOrd="0" presId="urn:microsoft.com/office/officeart/2005/8/layout/vList6"/>
    <dgm:cxn modelId="{2920A769-0616-4C66-8167-B83216461031}" srcId="{68E7528A-919C-4FFF-A64D-704F332988A0}" destId="{0F1B0235-9CD0-4FCA-8BDA-84DD33FFC985}" srcOrd="0" destOrd="0" parTransId="{83CAFC9D-25E8-46C7-95FD-1E84E79E9C0A}" sibTransId="{586738BD-2860-448B-97F9-F894A74E0C2A}"/>
    <dgm:cxn modelId="{C8A19858-65F9-4FCE-AB64-69A156F59B94}" type="presOf" srcId="{CE2A801B-30AF-401D-B41E-11600FE4E66E}" destId="{3A79274C-28EE-4D5F-AD19-9B3014FA12C8}" srcOrd="0" destOrd="0" presId="urn:microsoft.com/office/officeart/2005/8/layout/vList6"/>
    <dgm:cxn modelId="{01AAD5B2-AED1-45E4-B34A-29DB1CD9B88D}" type="presOf" srcId="{4535430C-5046-4835-A237-C6F4DD8D1232}" destId="{3903149E-6D37-46F8-8BCC-C79866558561}" srcOrd="0" destOrd="0" presId="urn:microsoft.com/office/officeart/2005/8/layout/vList6"/>
    <dgm:cxn modelId="{B2CB80D7-9918-4B7A-90ED-DBCCA86A43E5}" type="presOf" srcId="{DA9530F4-5C69-4B00-A796-D8C829AF6545}" destId="{42D9E733-B32B-4D95-A0C8-202A7E6E23AE}" srcOrd="0" destOrd="0" presId="urn:microsoft.com/office/officeart/2005/8/layout/vList6"/>
    <dgm:cxn modelId="{76AAF87E-A8B4-4882-BD7B-9AA61DC1F9D1}" type="presOf" srcId="{95126118-6480-4917-8679-F48D17CBFB7A}" destId="{C645BA1F-8A1A-441B-8F6F-981804C31B6F}" srcOrd="0" destOrd="1" presId="urn:microsoft.com/office/officeart/2005/8/layout/vList6"/>
    <dgm:cxn modelId="{EA546D3B-7D47-4C1E-9B24-A55D3050F9DD}" type="presOf" srcId="{0C2399CD-7661-419E-A04F-A2DA2288A38E}" destId="{C645BA1F-8A1A-441B-8F6F-981804C31B6F}" srcOrd="0" destOrd="0" presId="urn:microsoft.com/office/officeart/2005/8/layout/vList6"/>
    <dgm:cxn modelId="{6BB7079B-E18B-4608-B685-8E8F7331C610}" type="presOf" srcId="{EA5841F2-1D22-46EA-A105-2140413A8D50}" destId="{96E45F60-F6A4-45F4-906D-A2F7410D9AF5}" srcOrd="0" destOrd="0" presId="urn:microsoft.com/office/officeart/2005/8/layout/vList6"/>
    <dgm:cxn modelId="{C51A2DA8-2755-48BF-956E-B39A9F6ABD65}" type="presOf" srcId="{760B5AE3-7748-47BF-AE65-0D7749C3C064}" destId="{E384F716-BFE4-485B-9B0F-3ED83356D066}" srcOrd="0" destOrd="0" presId="urn:microsoft.com/office/officeart/2005/8/layout/vList6"/>
    <dgm:cxn modelId="{01B89611-E95B-45AB-8586-9B4C87DEAA51}" srcId="{F6167768-EE76-4424-B8C1-1379676CD6BD}" destId="{D5C3205A-AEEF-4311-835D-3CE0C312A12E}" srcOrd="3" destOrd="0" parTransId="{A3C7F135-443F-4288-8DF7-C3D74D246813}" sibTransId="{B46D6181-FE5D-4949-98E0-811F20B53D19}"/>
    <dgm:cxn modelId="{08A9D92C-4C03-4C6F-B5EF-35D12D017068}" srcId="{DA9530F4-5C69-4B00-A796-D8C829AF6545}" destId="{760B5AE3-7748-47BF-AE65-0D7749C3C064}" srcOrd="0" destOrd="0" parTransId="{D24FBD5D-C30A-4A00-81EA-3C409241E3CB}" sibTransId="{14EBB31E-3A92-484C-BE5C-1AF5EBF49462}"/>
    <dgm:cxn modelId="{3D1561AB-DF3F-4BC2-A0F7-4A86DB2DAA40}" type="presOf" srcId="{68E7528A-919C-4FFF-A64D-704F332988A0}" destId="{5124970B-33D0-4E7F-A673-2636CFA17709}" srcOrd="0" destOrd="0" presId="urn:microsoft.com/office/officeart/2005/8/layout/vList6"/>
    <dgm:cxn modelId="{9C584A40-2B7A-4873-B7AB-B1A8E6AD7C67}" srcId="{F6167768-EE76-4424-B8C1-1379676CD6BD}" destId="{EA5841F2-1D22-46EA-A105-2140413A8D50}" srcOrd="5" destOrd="0" parTransId="{485C8A22-CA93-4040-8D7F-70B53E37DFAE}" sibTransId="{65696F29-CCE5-450C-A825-6F6A782AAB01}"/>
    <dgm:cxn modelId="{D0E9F07F-387B-4C9D-96E2-538701DBAF44}" srcId="{4535430C-5046-4835-A237-C6F4DD8D1232}" destId="{95126118-6480-4917-8679-F48D17CBFB7A}" srcOrd="1" destOrd="0" parTransId="{1186FF82-3C0B-476E-A1FA-627A81824747}" sibTransId="{150C5E64-FD72-4D02-9737-E54D8F9FEBD8}"/>
    <dgm:cxn modelId="{3A4F6C37-451D-4582-A92F-AF4207775376}" type="presOf" srcId="{040D69D7-9F25-4CEF-88C1-A033E5453C44}" destId="{233181B8-EBEB-4BA3-88BB-7D02AD1607C1}" srcOrd="0" destOrd="0" presId="urn:microsoft.com/office/officeart/2005/8/layout/vList6"/>
    <dgm:cxn modelId="{2337CB05-43A6-4163-BB7E-3B5952A20364}" type="presOf" srcId="{F6167768-EE76-4424-B8C1-1379676CD6BD}" destId="{5AC21CB6-8059-4D8C-AA3A-F9A4864D878F}" srcOrd="0" destOrd="0" presId="urn:microsoft.com/office/officeart/2005/8/layout/vList6"/>
    <dgm:cxn modelId="{52CC31BE-0F94-43D6-8C88-0753926F2168}" srcId="{68E7528A-919C-4FFF-A64D-704F332988A0}" destId="{6E4E071E-CCEA-4D38-A3C6-8F37FBD41F41}" srcOrd="1" destOrd="0" parTransId="{5A805ED7-B80C-47D0-BAF5-D36CD2F8538E}" sibTransId="{D796F38F-D545-4AEF-A69E-606B54882511}"/>
    <dgm:cxn modelId="{0DB98928-5191-44C2-94DD-15E951F20348}" srcId="{D5C3205A-AEEF-4311-835D-3CE0C312A12E}" destId="{CE2A801B-30AF-401D-B41E-11600FE4E66E}" srcOrd="0" destOrd="0" parTransId="{C1D7956D-7823-4614-8F15-4973D13F0FA0}" sibTransId="{40432CB3-7FD3-491B-9092-D7E226009957}"/>
    <dgm:cxn modelId="{08A7B229-805B-45C6-B599-4A6D8C85A257}" srcId="{DA9530F4-5C69-4B00-A796-D8C829AF6545}" destId="{AF794819-D3AE-452B-8E57-7464B5849D8A}" srcOrd="1" destOrd="0" parTransId="{16F62B11-EE96-49C0-9D54-EA12471529D8}" sibTransId="{467A9C55-1A8A-4965-AC97-247831F8ECD0}"/>
    <dgm:cxn modelId="{4BDF0867-9061-4399-AA6D-AECA279BC6B2}" type="presOf" srcId="{6E4E071E-CCEA-4D38-A3C6-8F37FBD41F41}" destId="{24271E3B-C608-4DFA-BEA5-2DFF40163EEF}" srcOrd="0" destOrd="1" presId="urn:microsoft.com/office/officeart/2005/8/layout/vList6"/>
    <dgm:cxn modelId="{DB3488EC-3B6F-4536-B47D-F54CEEE83F81}" type="presParOf" srcId="{5AC21CB6-8059-4D8C-AA3A-F9A4864D878F}" destId="{D76960E8-E198-4E17-B12D-E0D0594912CD}" srcOrd="0" destOrd="0" presId="urn:microsoft.com/office/officeart/2005/8/layout/vList6"/>
    <dgm:cxn modelId="{CE67140D-24BF-49B1-BFA8-9C223E9FAB76}" type="presParOf" srcId="{D76960E8-E198-4E17-B12D-E0D0594912CD}" destId="{3903149E-6D37-46F8-8BCC-C79866558561}" srcOrd="0" destOrd="0" presId="urn:microsoft.com/office/officeart/2005/8/layout/vList6"/>
    <dgm:cxn modelId="{187D4004-77C4-4303-902B-DE6E75064BF8}" type="presParOf" srcId="{D76960E8-E198-4E17-B12D-E0D0594912CD}" destId="{C645BA1F-8A1A-441B-8F6F-981804C31B6F}" srcOrd="1" destOrd="0" presId="urn:microsoft.com/office/officeart/2005/8/layout/vList6"/>
    <dgm:cxn modelId="{0DF2BEBE-2210-46BA-B9C2-38C8558E654E}" type="presParOf" srcId="{5AC21CB6-8059-4D8C-AA3A-F9A4864D878F}" destId="{CFBF60EA-8A17-4136-81CF-CDABEA64A657}" srcOrd="1" destOrd="0" presId="urn:microsoft.com/office/officeart/2005/8/layout/vList6"/>
    <dgm:cxn modelId="{1F7275AE-A39A-4AB3-BE1D-79F2A2878775}" type="presParOf" srcId="{5AC21CB6-8059-4D8C-AA3A-F9A4864D878F}" destId="{2FB241F5-F905-4E29-A62A-EC1AFC96D27C}" srcOrd="2" destOrd="0" presId="urn:microsoft.com/office/officeart/2005/8/layout/vList6"/>
    <dgm:cxn modelId="{8D13E70E-E361-40C9-BD69-1507F5A68F87}" type="presParOf" srcId="{2FB241F5-F905-4E29-A62A-EC1AFC96D27C}" destId="{42D9E733-B32B-4D95-A0C8-202A7E6E23AE}" srcOrd="0" destOrd="0" presId="urn:microsoft.com/office/officeart/2005/8/layout/vList6"/>
    <dgm:cxn modelId="{251AC757-9ADC-46D3-9249-8E302D6E2970}" type="presParOf" srcId="{2FB241F5-F905-4E29-A62A-EC1AFC96D27C}" destId="{E384F716-BFE4-485B-9B0F-3ED83356D066}" srcOrd="1" destOrd="0" presId="urn:microsoft.com/office/officeart/2005/8/layout/vList6"/>
    <dgm:cxn modelId="{C7ED2478-A994-4BB9-AFD4-080CFE856EB9}" type="presParOf" srcId="{5AC21CB6-8059-4D8C-AA3A-F9A4864D878F}" destId="{451D2C9D-F637-4181-B821-B1CE908A45FF}" srcOrd="3" destOrd="0" presId="urn:microsoft.com/office/officeart/2005/8/layout/vList6"/>
    <dgm:cxn modelId="{736F652F-73A0-4644-9835-763CAA2B75F1}" type="presParOf" srcId="{5AC21CB6-8059-4D8C-AA3A-F9A4864D878F}" destId="{0B7FC798-DFD1-49B2-81FC-1A427B1CA0F4}" srcOrd="4" destOrd="0" presId="urn:microsoft.com/office/officeart/2005/8/layout/vList6"/>
    <dgm:cxn modelId="{0BCC0949-304A-4F61-935E-2F33246D5ADB}" type="presParOf" srcId="{0B7FC798-DFD1-49B2-81FC-1A427B1CA0F4}" destId="{14D2AC1E-8E50-4E63-B884-6E2811DD27AE}" srcOrd="0" destOrd="0" presId="urn:microsoft.com/office/officeart/2005/8/layout/vList6"/>
    <dgm:cxn modelId="{E5EF9B3C-9EB5-4944-A2A5-F6D7E6B65F27}" type="presParOf" srcId="{0B7FC798-DFD1-49B2-81FC-1A427B1CA0F4}" destId="{233181B8-EBEB-4BA3-88BB-7D02AD1607C1}" srcOrd="1" destOrd="0" presId="urn:microsoft.com/office/officeart/2005/8/layout/vList6"/>
    <dgm:cxn modelId="{4631FFEF-50FD-416B-8C1D-C8B8DBED651A}" type="presParOf" srcId="{5AC21CB6-8059-4D8C-AA3A-F9A4864D878F}" destId="{6AE8C51F-6D5E-40C1-8D23-B35F7D2C23C7}" srcOrd="5" destOrd="0" presId="urn:microsoft.com/office/officeart/2005/8/layout/vList6"/>
    <dgm:cxn modelId="{188D46F9-D6C7-4BFE-91FD-AA2BD5D6BE2D}" type="presParOf" srcId="{5AC21CB6-8059-4D8C-AA3A-F9A4864D878F}" destId="{98ED3331-4DD5-4635-A3CF-5C7084C12174}" srcOrd="6" destOrd="0" presId="urn:microsoft.com/office/officeart/2005/8/layout/vList6"/>
    <dgm:cxn modelId="{9DE45E32-07B1-405C-9B8B-128A07DEFE2B}" type="presParOf" srcId="{98ED3331-4DD5-4635-A3CF-5C7084C12174}" destId="{263D4D73-8934-48F8-8427-4DE71D38F92B}" srcOrd="0" destOrd="0" presId="urn:microsoft.com/office/officeart/2005/8/layout/vList6"/>
    <dgm:cxn modelId="{F8C5EA19-055C-41CE-A447-A0B2A28D68D1}" type="presParOf" srcId="{98ED3331-4DD5-4635-A3CF-5C7084C12174}" destId="{3A79274C-28EE-4D5F-AD19-9B3014FA12C8}" srcOrd="1" destOrd="0" presId="urn:microsoft.com/office/officeart/2005/8/layout/vList6"/>
    <dgm:cxn modelId="{8E272FBD-5180-46B1-B518-4C44ABD8389B}" type="presParOf" srcId="{5AC21CB6-8059-4D8C-AA3A-F9A4864D878F}" destId="{E4098575-3A99-4CE8-B949-817E616FEBDD}" srcOrd="7" destOrd="0" presId="urn:microsoft.com/office/officeart/2005/8/layout/vList6"/>
    <dgm:cxn modelId="{8DC5B2CA-66CB-4EEB-B788-E21196832CBB}" type="presParOf" srcId="{5AC21CB6-8059-4D8C-AA3A-F9A4864D878F}" destId="{71AA8399-EF40-4CA9-B3E2-0CFBD8A10449}" srcOrd="8" destOrd="0" presId="urn:microsoft.com/office/officeart/2005/8/layout/vList6"/>
    <dgm:cxn modelId="{3BEDA950-4CEC-497C-8DCC-C56204D721DA}" type="presParOf" srcId="{71AA8399-EF40-4CA9-B3E2-0CFBD8A10449}" destId="{5124970B-33D0-4E7F-A673-2636CFA17709}" srcOrd="0" destOrd="0" presId="urn:microsoft.com/office/officeart/2005/8/layout/vList6"/>
    <dgm:cxn modelId="{5393D463-8F91-477B-B748-C3AB4ACF2B88}" type="presParOf" srcId="{71AA8399-EF40-4CA9-B3E2-0CFBD8A10449}" destId="{24271E3B-C608-4DFA-BEA5-2DFF40163EEF}" srcOrd="1" destOrd="0" presId="urn:microsoft.com/office/officeart/2005/8/layout/vList6"/>
    <dgm:cxn modelId="{86691488-CB1C-41D3-BE34-82387932C5A9}" type="presParOf" srcId="{5AC21CB6-8059-4D8C-AA3A-F9A4864D878F}" destId="{344DEC54-E7DE-4B8A-87F4-BCA711FDF3E4}" srcOrd="9" destOrd="0" presId="urn:microsoft.com/office/officeart/2005/8/layout/vList6"/>
    <dgm:cxn modelId="{4EC73CD1-4D80-4FF8-9F14-AE58B9537486}" type="presParOf" srcId="{5AC21CB6-8059-4D8C-AA3A-F9A4864D878F}" destId="{80140C18-709F-4A3D-B1AC-8E54B6489027}" srcOrd="10" destOrd="0" presId="urn:microsoft.com/office/officeart/2005/8/layout/vList6"/>
    <dgm:cxn modelId="{9551683A-0A4D-4354-84F7-42D5BBAB0820}" type="presParOf" srcId="{80140C18-709F-4A3D-B1AC-8E54B6489027}" destId="{96E45F60-F6A4-45F4-906D-A2F7410D9AF5}" srcOrd="0" destOrd="0" presId="urn:microsoft.com/office/officeart/2005/8/layout/vList6"/>
    <dgm:cxn modelId="{C3520C07-DA01-4889-9376-6268BE54ABF7}" type="presParOf" srcId="{80140C18-709F-4A3D-B1AC-8E54B6489027}" destId="{8BF9F717-290B-4412-BEEC-DAE9C06E3195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707F074-85F5-48F4-AF45-65CC90D345B6}" type="doc">
      <dgm:prSet loTypeId="urn:microsoft.com/office/officeart/2005/8/layout/vList6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3CD6DDD-5034-497C-BC6D-DCB36CEAB8E3}">
      <dgm:prSet phldrT="[Tekst]" custT="1"/>
      <dgm:spPr/>
      <dgm:t>
        <a:bodyPr/>
        <a:lstStyle/>
        <a:p>
          <a:r>
            <a:rPr lang="pl-PL" sz="2400" b="1" dirty="0" smtClean="0"/>
            <a:t>Gimnazjum nr 2 </a:t>
          </a:r>
          <a:br>
            <a:rPr lang="pl-PL" sz="2400" b="1" dirty="0" smtClean="0"/>
          </a:br>
          <a:r>
            <a:rPr lang="pl-PL" sz="2400" b="1" dirty="0" smtClean="0"/>
            <a:t>im. Mikołaja Kopernika</a:t>
          </a:r>
          <a:br>
            <a:rPr lang="pl-PL" sz="2400" b="1" dirty="0" smtClean="0"/>
          </a:br>
          <a:r>
            <a:rPr lang="pl-PL" sz="2400" b="1" dirty="0" smtClean="0"/>
            <a:t>w Olecku</a:t>
          </a:r>
          <a:endParaRPr lang="pl-PL" sz="2400" b="1" dirty="0"/>
        </a:p>
      </dgm:t>
    </dgm:pt>
    <dgm:pt modelId="{0B55E227-7A72-4E8E-B192-C1C03EC19269}" type="parTrans" cxnId="{88EFF3D5-6BC4-4F0C-836E-12E2007F00D2}">
      <dgm:prSet/>
      <dgm:spPr/>
      <dgm:t>
        <a:bodyPr/>
        <a:lstStyle/>
        <a:p>
          <a:endParaRPr lang="pl-PL"/>
        </a:p>
      </dgm:t>
    </dgm:pt>
    <dgm:pt modelId="{A22D4A8F-83CC-454B-B553-8FC99E0C9D30}" type="sibTrans" cxnId="{88EFF3D5-6BC4-4F0C-836E-12E2007F00D2}">
      <dgm:prSet/>
      <dgm:spPr/>
      <dgm:t>
        <a:bodyPr/>
        <a:lstStyle/>
        <a:p>
          <a:endParaRPr lang="pl-PL"/>
        </a:p>
      </dgm:t>
    </dgm:pt>
    <dgm:pt modelId="{EA563334-7772-4063-981A-CDB29F4BE850}">
      <dgm:prSet phldrT="[Tekst]"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pl-PL" sz="2400" b="1" dirty="0" smtClean="0"/>
            <a:t>Szkoła Podstawowa nr 2 w Olecku</a:t>
          </a:r>
          <a:endParaRPr lang="pl-PL" sz="2400" b="1" dirty="0"/>
        </a:p>
      </dgm:t>
    </dgm:pt>
    <dgm:pt modelId="{AEF4AB68-5A39-4736-BFD1-53DDAA9B4DF9}" type="parTrans" cxnId="{D270A35F-0798-4F0C-94D9-EE71BA442DED}">
      <dgm:prSet/>
      <dgm:spPr/>
      <dgm:t>
        <a:bodyPr/>
        <a:lstStyle/>
        <a:p>
          <a:endParaRPr lang="pl-PL"/>
        </a:p>
      </dgm:t>
    </dgm:pt>
    <dgm:pt modelId="{BC2B7427-9331-4855-9196-7ECAD3BBA9C9}" type="sibTrans" cxnId="{D270A35F-0798-4F0C-94D9-EE71BA442DED}">
      <dgm:prSet/>
      <dgm:spPr/>
      <dgm:t>
        <a:bodyPr/>
        <a:lstStyle/>
        <a:p>
          <a:endParaRPr lang="pl-PL"/>
        </a:p>
      </dgm:t>
    </dgm:pt>
    <dgm:pt modelId="{B7F2E72F-AD14-4005-AE5A-78ACF9B97D2B}">
      <dgm:prSet phldrT="[Tekst]"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endParaRPr lang="pl-PL" sz="2400" b="1" dirty="0"/>
        </a:p>
      </dgm:t>
    </dgm:pt>
    <dgm:pt modelId="{19F2A168-A88F-4380-A8AC-6D32E3436FDD}" type="parTrans" cxnId="{382CAB02-F8B8-47C8-B654-2F414D3C5D1E}">
      <dgm:prSet/>
      <dgm:spPr/>
      <dgm:t>
        <a:bodyPr/>
        <a:lstStyle/>
        <a:p>
          <a:endParaRPr lang="pl-PL"/>
        </a:p>
      </dgm:t>
    </dgm:pt>
    <dgm:pt modelId="{1C2905D0-1801-4368-9BC7-9D4245DA63FF}" type="sibTrans" cxnId="{382CAB02-F8B8-47C8-B654-2F414D3C5D1E}">
      <dgm:prSet/>
      <dgm:spPr/>
      <dgm:t>
        <a:bodyPr/>
        <a:lstStyle/>
        <a:p>
          <a:endParaRPr lang="pl-PL"/>
        </a:p>
      </dgm:t>
    </dgm:pt>
    <dgm:pt modelId="{3783F0A8-EEC9-4F6D-8677-BE8CBA844773}" type="pres">
      <dgm:prSet presAssocID="{A707F074-85F5-48F4-AF45-65CC90D345B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5A3FDAE9-8F32-483C-A954-2848FFC77E3B}" type="pres">
      <dgm:prSet presAssocID="{13CD6DDD-5034-497C-BC6D-DCB36CEAB8E3}" presName="linNode" presStyleCnt="0"/>
      <dgm:spPr/>
    </dgm:pt>
    <dgm:pt modelId="{25242C4B-FC3F-484F-A9B1-536C0C4A1E32}" type="pres">
      <dgm:prSet presAssocID="{13CD6DDD-5034-497C-BC6D-DCB36CEAB8E3}" presName="parentShp" presStyleLbl="node1" presStyleIdx="0" presStyleCnt="1" custScaleX="137864" custLinFactNeighborX="-33" custLinFactNeighborY="545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33AFD60-F3F2-42E2-B966-5625B1781F1D}" type="pres">
      <dgm:prSet presAssocID="{13CD6DDD-5034-497C-BC6D-DCB36CEAB8E3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88EFF3D5-6BC4-4F0C-836E-12E2007F00D2}" srcId="{A707F074-85F5-48F4-AF45-65CC90D345B6}" destId="{13CD6DDD-5034-497C-BC6D-DCB36CEAB8E3}" srcOrd="0" destOrd="0" parTransId="{0B55E227-7A72-4E8E-B192-C1C03EC19269}" sibTransId="{A22D4A8F-83CC-454B-B553-8FC99E0C9D30}"/>
    <dgm:cxn modelId="{3C25E084-FA69-4B82-A519-A6DCD9B154A3}" type="presOf" srcId="{A707F074-85F5-48F4-AF45-65CC90D345B6}" destId="{3783F0A8-EEC9-4F6D-8677-BE8CBA844773}" srcOrd="0" destOrd="0" presId="urn:microsoft.com/office/officeart/2005/8/layout/vList6"/>
    <dgm:cxn modelId="{D9A095E1-3A0A-4A7F-AD48-BAE7595B29F2}" type="presOf" srcId="{EA563334-7772-4063-981A-CDB29F4BE850}" destId="{F33AFD60-F3F2-42E2-B966-5625B1781F1D}" srcOrd="0" destOrd="1" presId="urn:microsoft.com/office/officeart/2005/8/layout/vList6"/>
    <dgm:cxn modelId="{382CAB02-F8B8-47C8-B654-2F414D3C5D1E}" srcId="{13CD6DDD-5034-497C-BC6D-DCB36CEAB8E3}" destId="{B7F2E72F-AD14-4005-AE5A-78ACF9B97D2B}" srcOrd="0" destOrd="0" parTransId="{19F2A168-A88F-4380-A8AC-6D32E3436FDD}" sibTransId="{1C2905D0-1801-4368-9BC7-9D4245DA63FF}"/>
    <dgm:cxn modelId="{BBBA521C-93A3-4FCE-8911-B639E53150BC}" type="presOf" srcId="{13CD6DDD-5034-497C-BC6D-DCB36CEAB8E3}" destId="{25242C4B-FC3F-484F-A9B1-536C0C4A1E32}" srcOrd="0" destOrd="0" presId="urn:microsoft.com/office/officeart/2005/8/layout/vList6"/>
    <dgm:cxn modelId="{D270A35F-0798-4F0C-94D9-EE71BA442DED}" srcId="{13CD6DDD-5034-497C-BC6D-DCB36CEAB8E3}" destId="{EA563334-7772-4063-981A-CDB29F4BE850}" srcOrd="1" destOrd="0" parTransId="{AEF4AB68-5A39-4736-BFD1-53DDAA9B4DF9}" sibTransId="{BC2B7427-9331-4855-9196-7ECAD3BBA9C9}"/>
    <dgm:cxn modelId="{61ECE162-F111-4211-9B94-AD98F2835E46}" type="presOf" srcId="{B7F2E72F-AD14-4005-AE5A-78ACF9B97D2B}" destId="{F33AFD60-F3F2-42E2-B966-5625B1781F1D}" srcOrd="0" destOrd="0" presId="urn:microsoft.com/office/officeart/2005/8/layout/vList6"/>
    <dgm:cxn modelId="{051DDE10-61E8-407D-B7B7-3BD1F399A576}" type="presParOf" srcId="{3783F0A8-EEC9-4F6D-8677-BE8CBA844773}" destId="{5A3FDAE9-8F32-483C-A954-2848FFC77E3B}" srcOrd="0" destOrd="0" presId="urn:microsoft.com/office/officeart/2005/8/layout/vList6"/>
    <dgm:cxn modelId="{8B0FCA8D-23C8-4846-9A30-B0A838861D0A}" type="presParOf" srcId="{5A3FDAE9-8F32-483C-A954-2848FFC77E3B}" destId="{25242C4B-FC3F-484F-A9B1-536C0C4A1E32}" srcOrd="0" destOrd="0" presId="urn:microsoft.com/office/officeart/2005/8/layout/vList6"/>
    <dgm:cxn modelId="{659573F6-5861-4E65-AFB5-57930122629B}" type="presParOf" srcId="{5A3FDAE9-8F32-483C-A954-2848FFC77E3B}" destId="{F33AFD60-F3F2-42E2-B966-5625B1781F1D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707F074-85F5-48F4-AF45-65CC90D345B6}" type="doc">
      <dgm:prSet loTypeId="urn:microsoft.com/office/officeart/2005/8/layout/vList6" loCatId="list" qsTypeId="urn:microsoft.com/office/officeart/2005/8/quickstyle/3d1" qsCatId="3D" csTypeId="urn:microsoft.com/office/officeart/2005/8/colors/accent3_3" csCatId="accent3" phldr="1"/>
      <dgm:spPr/>
      <dgm:t>
        <a:bodyPr/>
        <a:lstStyle/>
        <a:p>
          <a:endParaRPr lang="pl-PL"/>
        </a:p>
      </dgm:t>
    </dgm:pt>
    <dgm:pt modelId="{13CD6DDD-5034-497C-BC6D-DCB36CEAB8E3}">
      <dgm:prSet phldrT="[Tekst]" custT="1"/>
      <dgm:spPr/>
      <dgm:t>
        <a:bodyPr/>
        <a:lstStyle/>
        <a:p>
          <a:r>
            <a:rPr lang="pl-PL" sz="2400" b="1" dirty="0" smtClean="0"/>
            <a:t>Gimnazjum</a:t>
          </a:r>
          <a:r>
            <a:rPr lang="pl-PL" sz="2400" dirty="0" smtClean="0"/>
            <a:t> </a:t>
          </a:r>
          <a:br>
            <a:rPr lang="pl-PL" sz="2400" dirty="0" smtClean="0"/>
          </a:br>
          <a:r>
            <a:rPr lang="pl-PL" sz="2300" b="1" dirty="0" smtClean="0"/>
            <a:t>z Oddziałami Integracyjnymi</a:t>
          </a:r>
          <a:br>
            <a:rPr lang="pl-PL" sz="2300" b="1" dirty="0" smtClean="0"/>
          </a:br>
          <a:r>
            <a:rPr lang="pl-PL" sz="2300" b="1" dirty="0" smtClean="0"/>
            <a:t>w Kijewie</a:t>
          </a:r>
          <a:endParaRPr lang="pl-PL" sz="2300" b="1" dirty="0"/>
        </a:p>
      </dgm:t>
    </dgm:pt>
    <dgm:pt modelId="{0B55E227-7A72-4E8E-B192-C1C03EC19269}" type="parTrans" cxnId="{88EFF3D5-6BC4-4F0C-836E-12E2007F00D2}">
      <dgm:prSet/>
      <dgm:spPr/>
      <dgm:t>
        <a:bodyPr/>
        <a:lstStyle/>
        <a:p>
          <a:endParaRPr lang="pl-PL"/>
        </a:p>
      </dgm:t>
    </dgm:pt>
    <dgm:pt modelId="{A22D4A8F-83CC-454B-B553-8FC99E0C9D30}" type="sibTrans" cxnId="{88EFF3D5-6BC4-4F0C-836E-12E2007F00D2}">
      <dgm:prSet/>
      <dgm:spPr/>
      <dgm:t>
        <a:bodyPr/>
        <a:lstStyle/>
        <a:p>
          <a:endParaRPr lang="pl-PL"/>
        </a:p>
      </dgm:t>
    </dgm:pt>
    <dgm:pt modelId="{EA563334-7772-4063-981A-CDB29F4BE850}">
      <dgm:prSet phldrT="[Tekst]"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pl-PL" sz="2300" b="1" dirty="0" smtClean="0"/>
            <a:t>Szkoła Podstawowa</a:t>
          </a:r>
          <a:br>
            <a:rPr lang="pl-PL" sz="2300" b="1" dirty="0" smtClean="0"/>
          </a:br>
          <a:r>
            <a:rPr lang="pl-PL" sz="2000" b="1" dirty="0" smtClean="0"/>
            <a:t>im. Marszałka Józefa Piłsudskiego</a:t>
          </a:r>
          <a:r>
            <a:rPr lang="pl-PL" sz="2300" b="1" dirty="0" smtClean="0"/>
            <a:t/>
          </a:r>
          <a:br>
            <a:rPr lang="pl-PL" sz="2300" b="1" dirty="0" smtClean="0"/>
          </a:br>
          <a:r>
            <a:rPr lang="pl-PL" sz="2300" b="1" dirty="0" smtClean="0"/>
            <a:t> w Gąskach</a:t>
          </a:r>
          <a:endParaRPr lang="pl-PL" sz="2300" b="1" dirty="0"/>
        </a:p>
      </dgm:t>
    </dgm:pt>
    <dgm:pt modelId="{AEF4AB68-5A39-4736-BFD1-53DDAA9B4DF9}" type="parTrans" cxnId="{D270A35F-0798-4F0C-94D9-EE71BA442DED}">
      <dgm:prSet/>
      <dgm:spPr/>
      <dgm:t>
        <a:bodyPr/>
        <a:lstStyle/>
        <a:p>
          <a:endParaRPr lang="pl-PL"/>
        </a:p>
      </dgm:t>
    </dgm:pt>
    <dgm:pt modelId="{BC2B7427-9331-4855-9196-7ECAD3BBA9C9}" type="sibTrans" cxnId="{D270A35F-0798-4F0C-94D9-EE71BA442DED}">
      <dgm:prSet/>
      <dgm:spPr/>
      <dgm:t>
        <a:bodyPr/>
        <a:lstStyle/>
        <a:p>
          <a:endParaRPr lang="pl-PL"/>
        </a:p>
      </dgm:t>
    </dgm:pt>
    <dgm:pt modelId="{3783F0A8-EEC9-4F6D-8677-BE8CBA844773}" type="pres">
      <dgm:prSet presAssocID="{A707F074-85F5-48F4-AF45-65CC90D345B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5A3FDAE9-8F32-483C-A954-2848FFC77E3B}" type="pres">
      <dgm:prSet presAssocID="{13CD6DDD-5034-497C-BC6D-DCB36CEAB8E3}" presName="linNode" presStyleCnt="0"/>
      <dgm:spPr/>
    </dgm:pt>
    <dgm:pt modelId="{25242C4B-FC3F-484F-A9B1-536C0C4A1E32}" type="pres">
      <dgm:prSet presAssocID="{13CD6DDD-5034-497C-BC6D-DCB36CEAB8E3}" presName="parentShp" presStyleLbl="node1" presStyleIdx="0" presStyleCnt="1" custScaleX="164078" custLinFactNeighborX="-33" custLinFactNeighborY="545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33AFD60-F3F2-42E2-B966-5625B1781F1D}" type="pres">
      <dgm:prSet presAssocID="{13CD6DDD-5034-497C-BC6D-DCB36CEAB8E3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88EFF3D5-6BC4-4F0C-836E-12E2007F00D2}" srcId="{A707F074-85F5-48F4-AF45-65CC90D345B6}" destId="{13CD6DDD-5034-497C-BC6D-DCB36CEAB8E3}" srcOrd="0" destOrd="0" parTransId="{0B55E227-7A72-4E8E-B192-C1C03EC19269}" sibTransId="{A22D4A8F-83CC-454B-B553-8FC99E0C9D30}"/>
    <dgm:cxn modelId="{108AEB71-4828-4CD4-A3C8-351F4687423A}" type="presOf" srcId="{13CD6DDD-5034-497C-BC6D-DCB36CEAB8E3}" destId="{25242C4B-FC3F-484F-A9B1-536C0C4A1E32}" srcOrd="0" destOrd="0" presId="urn:microsoft.com/office/officeart/2005/8/layout/vList6"/>
    <dgm:cxn modelId="{121D3DB6-B385-40DE-B2B5-FEFB898E7734}" type="presOf" srcId="{A707F074-85F5-48F4-AF45-65CC90D345B6}" destId="{3783F0A8-EEC9-4F6D-8677-BE8CBA844773}" srcOrd="0" destOrd="0" presId="urn:microsoft.com/office/officeart/2005/8/layout/vList6"/>
    <dgm:cxn modelId="{D270A35F-0798-4F0C-94D9-EE71BA442DED}" srcId="{13CD6DDD-5034-497C-BC6D-DCB36CEAB8E3}" destId="{EA563334-7772-4063-981A-CDB29F4BE850}" srcOrd="0" destOrd="0" parTransId="{AEF4AB68-5A39-4736-BFD1-53DDAA9B4DF9}" sibTransId="{BC2B7427-9331-4855-9196-7ECAD3BBA9C9}"/>
    <dgm:cxn modelId="{194DF931-D4ED-417A-9DD5-09213A938DCE}" type="presOf" srcId="{EA563334-7772-4063-981A-CDB29F4BE850}" destId="{F33AFD60-F3F2-42E2-B966-5625B1781F1D}" srcOrd="0" destOrd="0" presId="urn:microsoft.com/office/officeart/2005/8/layout/vList6"/>
    <dgm:cxn modelId="{F508CF31-21DF-4197-8FE4-DEE1FE3F0C15}" type="presParOf" srcId="{3783F0A8-EEC9-4F6D-8677-BE8CBA844773}" destId="{5A3FDAE9-8F32-483C-A954-2848FFC77E3B}" srcOrd="0" destOrd="0" presId="urn:microsoft.com/office/officeart/2005/8/layout/vList6"/>
    <dgm:cxn modelId="{7794FCEB-431E-440B-8DFB-3F760C7D0E21}" type="presParOf" srcId="{5A3FDAE9-8F32-483C-A954-2848FFC77E3B}" destId="{25242C4B-FC3F-484F-A9B1-536C0C4A1E32}" srcOrd="0" destOrd="0" presId="urn:microsoft.com/office/officeart/2005/8/layout/vList6"/>
    <dgm:cxn modelId="{5049AD23-4ABC-4B5E-AAA0-A155380C164D}" type="presParOf" srcId="{5A3FDAE9-8F32-483C-A954-2848FFC77E3B}" destId="{F33AFD60-F3F2-42E2-B966-5625B1781F1D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45BA1F-8A1A-441B-8F6F-981804C31B6F}">
      <dsp:nvSpPr>
        <dsp:cNvPr id="0" name=""/>
        <dsp:cNvSpPr/>
      </dsp:nvSpPr>
      <dsp:spPr>
        <a:xfrm>
          <a:off x="2716232" y="31321"/>
          <a:ext cx="2780654" cy="840162"/>
        </a:xfrm>
        <a:prstGeom prst="homePlat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alpha val="90000"/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1100" kern="1200"/>
        </a:p>
        <a:p>
          <a:pPr marL="57150" lvl="1" indent="-5715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100" b="1" kern="1200"/>
            <a:t>Szkoła Podstawowa nr 1 </a:t>
          </a:r>
          <a:br>
            <a:rPr lang="pl-PL" sz="1100" b="1" kern="1200"/>
          </a:br>
          <a:r>
            <a:rPr lang="pl-PL" sz="1100" b="1" kern="1200"/>
            <a:t>im. Henryka Sienkiewicza w Olecku</a:t>
          </a:r>
          <a:br>
            <a:rPr lang="pl-PL" sz="1100" b="1" kern="1200"/>
          </a:br>
          <a:r>
            <a:rPr lang="pl-PL" sz="1100" b="1" kern="1200"/>
            <a:t> (ośmioletnia)</a:t>
          </a:r>
        </a:p>
      </dsp:txBody>
      <dsp:txXfrm>
        <a:off x="2716232" y="31321"/>
        <a:ext cx="2570614" cy="840162"/>
      </dsp:txXfrm>
    </dsp:sp>
    <dsp:sp modelId="{3903149E-6D37-46F8-8BCC-C79866558561}">
      <dsp:nvSpPr>
        <dsp:cNvPr id="0" name=""/>
        <dsp:cNvSpPr/>
      </dsp:nvSpPr>
      <dsp:spPr>
        <a:xfrm>
          <a:off x="2128" y="185"/>
          <a:ext cx="2714104" cy="902434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alpha val="9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b="1" kern="1200"/>
            <a:t>Szkoła Podstawowa nr 1 </a:t>
          </a:r>
          <a:br>
            <a:rPr lang="pl-PL" sz="1100" b="1" kern="1200"/>
          </a:br>
          <a:r>
            <a:rPr lang="pl-PL" sz="1100" b="1" kern="1200"/>
            <a:t>im. Henryka Sienkiewicza </a:t>
          </a:r>
          <a:br>
            <a:rPr lang="pl-PL" sz="1100" b="1" kern="1200"/>
          </a:br>
          <a:r>
            <a:rPr lang="pl-PL" sz="1100" b="1" kern="1200"/>
            <a:t>w Olecku </a:t>
          </a:r>
          <a:br>
            <a:rPr lang="pl-PL" sz="1100" b="1" kern="1200"/>
          </a:br>
          <a:r>
            <a:rPr lang="pl-PL" sz="1100" b="1" kern="1200"/>
            <a:t>(sześcioletnia)</a:t>
          </a:r>
        </a:p>
      </dsp:txBody>
      <dsp:txXfrm>
        <a:off x="46181" y="44238"/>
        <a:ext cx="2625998" cy="814328"/>
      </dsp:txXfrm>
    </dsp:sp>
    <dsp:sp modelId="{E384F716-BFE4-485B-9B0F-3ED83356D066}">
      <dsp:nvSpPr>
        <dsp:cNvPr id="0" name=""/>
        <dsp:cNvSpPr/>
      </dsp:nvSpPr>
      <dsp:spPr>
        <a:xfrm>
          <a:off x="2716232" y="1033464"/>
          <a:ext cx="2780654" cy="764021"/>
        </a:xfrm>
        <a:prstGeom prst="homePlat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alpha val="90000"/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57150" lvl="1" indent="-5715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100" b="1" kern="1200"/>
            <a:t>Szkoła Podstawowa nr 3 </a:t>
          </a:r>
          <a:br>
            <a:rPr lang="pl-PL" sz="1100" b="1" kern="1200"/>
          </a:br>
          <a:r>
            <a:rPr lang="pl-PL" sz="1100" b="1" kern="1200"/>
            <a:t>im. Jana Pawła II</a:t>
          </a:r>
          <a:br>
            <a:rPr lang="pl-PL" sz="1100" b="1" kern="1200"/>
          </a:br>
          <a:r>
            <a:rPr lang="pl-PL" sz="1100" b="1" kern="1200"/>
            <a:t>w Olecku</a:t>
          </a:r>
          <a:br>
            <a:rPr lang="pl-PL" sz="1100" b="1" kern="1200"/>
          </a:br>
          <a:r>
            <a:rPr lang="pl-PL" sz="1100" b="1" kern="1200"/>
            <a:t>(ośmioletnia)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700" kern="1200"/>
        </a:p>
      </dsp:txBody>
      <dsp:txXfrm>
        <a:off x="2716232" y="1033464"/>
        <a:ext cx="2589649" cy="764021"/>
      </dsp:txXfrm>
    </dsp:sp>
    <dsp:sp modelId="{42D9E733-B32B-4D95-A0C8-202A7E6E23AE}">
      <dsp:nvSpPr>
        <dsp:cNvPr id="0" name=""/>
        <dsp:cNvSpPr/>
      </dsp:nvSpPr>
      <dsp:spPr>
        <a:xfrm>
          <a:off x="2128" y="964257"/>
          <a:ext cx="2714104" cy="902434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8000"/>
                <a:tint val="98000"/>
                <a:shade val="25000"/>
                <a:satMod val="250000"/>
              </a:schemeClr>
            </a:gs>
            <a:gs pos="68000">
              <a:schemeClr val="accent1">
                <a:alpha val="90000"/>
                <a:hueOff val="0"/>
                <a:satOff val="0"/>
                <a:lumOff val="0"/>
                <a:alphaOff val="-8000"/>
                <a:tint val="86000"/>
                <a:satMod val="115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800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alpha val="90000"/>
              <a:hueOff val="0"/>
              <a:satOff val="0"/>
              <a:lumOff val="0"/>
              <a:alphaOff val="-800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b="1" kern="1200"/>
            <a:t>Szkoła Podstawowa nr 3 </a:t>
          </a:r>
          <a:br>
            <a:rPr lang="pl-PL" sz="1100" b="1" kern="1200"/>
          </a:br>
          <a:r>
            <a:rPr lang="pl-PL" sz="1100" b="1" kern="1200"/>
            <a:t>im. Jana Pawła II </a:t>
          </a:r>
          <a:br>
            <a:rPr lang="pl-PL" sz="1100" b="1" kern="1200"/>
          </a:br>
          <a:r>
            <a:rPr lang="pl-PL" sz="1100" b="1" kern="1200"/>
            <a:t>w Olecku</a:t>
          </a:r>
          <a:br>
            <a:rPr lang="pl-PL" sz="1100" b="1" kern="1200"/>
          </a:br>
          <a:r>
            <a:rPr lang="pl-PL" sz="1100" b="1" kern="1200"/>
            <a:t> (sześcioletnia)</a:t>
          </a:r>
        </a:p>
      </dsp:txBody>
      <dsp:txXfrm>
        <a:off x="46181" y="1008310"/>
        <a:ext cx="2625998" cy="814328"/>
      </dsp:txXfrm>
    </dsp:sp>
    <dsp:sp modelId="{233181B8-EBEB-4BA3-88BB-7D02AD1607C1}">
      <dsp:nvSpPr>
        <dsp:cNvPr id="0" name=""/>
        <dsp:cNvSpPr/>
      </dsp:nvSpPr>
      <dsp:spPr>
        <a:xfrm>
          <a:off x="2716232" y="2017402"/>
          <a:ext cx="2780654" cy="724290"/>
        </a:xfrm>
        <a:prstGeom prst="homePlat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alpha val="90000"/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200" b="1" kern="1200"/>
            <a:t>Szkoła Podstawowa </a:t>
          </a:r>
          <a:br>
            <a:rPr lang="pl-PL" sz="1200" b="1" kern="1200"/>
          </a:br>
          <a:r>
            <a:rPr lang="pl-PL" sz="1200" b="1" kern="1200"/>
            <a:t>im. Marszałka Józefa Piłsudskiego</a:t>
          </a:r>
          <a:br>
            <a:rPr lang="pl-PL" sz="1200" b="1" kern="1200"/>
          </a:br>
          <a:r>
            <a:rPr lang="pl-PL" sz="1200" b="1" kern="1200"/>
            <a:t>w Gąskach</a:t>
          </a:r>
          <a:br>
            <a:rPr lang="pl-PL" sz="1200" b="1" kern="1200"/>
          </a:br>
          <a:r>
            <a:rPr lang="pl-PL" sz="1200" b="1" kern="1200"/>
            <a:t>(ośmioletnia)</a:t>
          </a:r>
        </a:p>
      </dsp:txBody>
      <dsp:txXfrm>
        <a:off x="2716232" y="2017402"/>
        <a:ext cx="2599582" cy="724290"/>
      </dsp:txXfrm>
    </dsp:sp>
    <dsp:sp modelId="{14D2AC1E-8E50-4E63-B884-6E2811DD27AE}">
      <dsp:nvSpPr>
        <dsp:cNvPr id="0" name=""/>
        <dsp:cNvSpPr/>
      </dsp:nvSpPr>
      <dsp:spPr>
        <a:xfrm>
          <a:off x="2128" y="1928330"/>
          <a:ext cx="2714104" cy="902434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6000"/>
                <a:tint val="98000"/>
                <a:shade val="25000"/>
                <a:satMod val="250000"/>
              </a:schemeClr>
            </a:gs>
            <a:gs pos="68000">
              <a:schemeClr val="accent1">
                <a:alpha val="90000"/>
                <a:hueOff val="0"/>
                <a:satOff val="0"/>
                <a:lumOff val="0"/>
                <a:alphaOff val="-16000"/>
                <a:tint val="86000"/>
                <a:satMod val="115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600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alpha val="90000"/>
              <a:hueOff val="0"/>
              <a:satOff val="0"/>
              <a:lumOff val="0"/>
              <a:alphaOff val="-1600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b="1" kern="1200"/>
            <a:t>Szkoła Podstawowa </a:t>
          </a:r>
          <a:br>
            <a:rPr lang="pl-PL" sz="1100" b="1" kern="1200"/>
          </a:br>
          <a:r>
            <a:rPr lang="pl-PL" sz="1100" b="1" kern="1200"/>
            <a:t>im. Marszałka Józefa Piłsudskiego </a:t>
          </a:r>
          <a:br>
            <a:rPr lang="pl-PL" sz="1100" b="1" kern="1200"/>
          </a:br>
          <a:r>
            <a:rPr lang="pl-PL" sz="1100" b="1" kern="1200"/>
            <a:t>w Gąskach</a:t>
          </a:r>
          <a:br>
            <a:rPr lang="pl-PL" sz="1100" b="1" kern="1200"/>
          </a:br>
          <a:r>
            <a:rPr lang="pl-PL" sz="1100" b="1" kern="1200"/>
            <a:t>(sześcioletnia)</a:t>
          </a:r>
        </a:p>
      </dsp:txBody>
      <dsp:txXfrm>
        <a:off x="46181" y="1972383"/>
        <a:ext cx="2625998" cy="814328"/>
      </dsp:txXfrm>
    </dsp:sp>
    <dsp:sp modelId="{3A79274C-28EE-4D5F-AD19-9B3014FA12C8}">
      <dsp:nvSpPr>
        <dsp:cNvPr id="0" name=""/>
        <dsp:cNvSpPr/>
      </dsp:nvSpPr>
      <dsp:spPr>
        <a:xfrm>
          <a:off x="2716232" y="2983524"/>
          <a:ext cx="2780654" cy="720191"/>
        </a:xfrm>
        <a:prstGeom prst="homePlat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alpha val="90000"/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1200" kern="1200"/>
        </a:p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200" b="1" kern="1200"/>
            <a:t>Szkoła Podstawowa </a:t>
          </a:r>
          <a:br>
            <a:rPr lang="pl-PL" sz="1200" b="1" kern="1200"/>
          </a:br>
          <a:r>
            <a:rPr lang="pl-PL" sz="1200" b="1" kern="1200"/>
            <a:t>w Babkach Oleckich</a:t>
          </a:r>
          <a:br>
            <a:rPr lang="pl-PL" sz="1200" b="1" kern="1200"/>
          </a:br>
          <a:r>
            <a:rPr lang="pl-PL" sz="1200" b="1" kern="1200"/>
            <a:t>(ośmioletnia)</a:t>
          </a:r>
        </a:p>
      </dsp:txBody>
      <dsp:txXfrm>
        <a:off x="2716232" y="2983524"/>
        <a:ext cx="2600606" cy="720191"/>
      </dsp:txXfrm>
    </dsp:sp>
    <dsp:sp modelId="{263D4D73-8934-48F8-8427-4DE71D38F92B}">
      <dsp:nvSpPr>
        <dsp:cNvPr id="0" name=""/>
        <dsp:cNvSpPr/>
      </dsp:nvSpPr>
      <dsp:spPr>
        <a:xfrm>
          <a:off x="2128" y="2892402"/>
          <a:ext cx="2714104" cy="902434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4000"/>
                <a:tint val="98000"/>
                <a:shade val="25000"/>
                <a:satMod val="250000"/>
              </a:schemeClr>
            </a:gs>
            <a:gs pos="68000">
              <a:schemeClr val="accent1">
                <a:alpha val="90000"/>
                <a:hueOff val="0"/>
                <a:satOff val="0"/>
                <a:lumOff val="0"/>
                <a:alphaOff val="-24000"/>
                <a:tint val="86000"/>
                <a:satMod val="115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400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alpha val="90000"/>
              <a:hueOff val="0"/>
              <a:satOff val="0"/>
              <a:lumOff val="0"/>
              <a:alphaOff val="-2400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b="1" kern="1200"/>
            <a:t>Zespół Szkół w Babkach Oleckich</a:t>
          </a:r>
          <a:br>
            <a:rPr lang="pl-PL" sz="1100" b="1" kern="1200"/>
          </a:br>
          <a:r>
            <a:rPr lang="pl-PL" sz="1100" b="1" kern="1200"/>
            <a:t>Szkoła Podstawowa</a:t>
          </a:r>
          <a:br>
            <a:rPr lang="pl-PL" sz="1100" b="1" kern="1200"/>
          </a:br>
          <a:r>
            <a:rPr lang="pl-PL" sz="1100" b="1" kern="1200"/>
            <a:t>Gimnazjum</a:t>
          </a:r>
        </a:p>
      </dsp:txBody>
      <dsp:txXfrm>
        <a:off x="46181" y="2936455"/>
        <a:ext cx="2625998" cy="814328"/>
      </dsp:txXfrm>
    </dsp:sp>
    <dsp:sp modelId="{24271E3B-C608-4DFA-BEA5-2DFF40163EEF}">
      <dsp:nvSpPr>
        <dsp:cNvPr id="0" name=""/>
        <dsp:cNvSpPr/>
      </dsp:nvSpPr>
      <dsp:spPr>
        <a:xfrm>
          <a:off x="2716232" y="3896200"/>
          <a:ext cx="2780654" cy="822984"/>
        </a:xfrm>
        <a:prstGeom prst="homePlat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alpha val="90000"/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1200" b="1" kern="1200"/>
        </a:p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200" b="1" kern="1200"/>
            <a:t>Szkoła Podstawowa</a:t>
          </a:r>
          <a:br>
            <a:rPr lang="pl-PL" sz="1200" b="1" kern="1200"/>
          </a:br>
          <a:r>
            <a:rPr lang="pl-PL" sz="1200" b="1" kern="1200"/>
            <a:t> w Judzikach</a:t>
          </a:r>
          <a:br>
            <a:rPr lang="pl-PL" sz="1200" b="1" kern="1200"/>
          </a:br>
          <a:r>
            <a:rPr lang="pl-PL" sz="1200" b="1" kern="1200"/>
            <a:t>(ośmioletnia)</a:t>
          </a:r>
        </a:p>
      </dsp:txBody>
      <dsp:txXfrm>
        <a:off x="2716232" y="3896200"/>
        <a:ext cx="2574908" cy="822984"/>
      </dsp:txXfrm>
    </dsp:sp>
    <dsp:sp modelId="{5124970B-33D0-4E7F-A673-2636CFA17709}">
      <dsp:nvSpPr>
        <dsp:cNvPr id="0" name=""/>
        <dsp:cNvSpPr/>
      </dsp:nvSpPr>
      <dsp:spPr>
        <a:xfrm>
          <a:off x="2128" y="3856474"/>
          <a:ext cx="2714104" cy="902434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32000"/>
                <a:tint val="98000"/>
                <a:shade val="25000"/>
                <a:satMod val="250000"/>
              </a:schemeClr>
            </a:gs>
            <a:gs pos="68000">
              <a:schemeClr val="accent1">
                <a:alpha val="90000"/>
                <a:hueOff val="0"/>
                <a:satOff val="0"/>
                <a:lumOff val="0"/>
                <a:alphaOff val="-32000"/>
                <a:tint val="86000"/>
                <a:satMod val="115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3200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alpha val="90000"/>
              <a:hueOff val="0"/>
              <a:satOff val="0"/>
              <a:lumOff val="0"/>
              <a:alphaOff val="-3200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b="1" kern="1200"/>
            <a:t>Zespół Szkół w Judzikach</a:t>
          </a:r>
          <a:br>
            <a:rPr lang="pl-PL" sz="1100" b="1" kern="1200"/>
          </a:br>
          <a:r>
            <a:rPr lang="pl-PL" sz="1100" b="1" kern="1200"/>
            <a:t>Szkoła Podstawowa</a:t>
          </a:r>
          <a:br>
            <a:rPr lang="pl-PL" sz="1100" b="1" kern="1200"/>
          </a:br>
          <a:r>
            <a:rPr lang="pl-PL" sz="1100" b="1" kern="1200"/>
            <a:t>Gimnazjum</a:t>
          </a:r>
        </a:p>
      </dsp:txBody>
      <dsp:txXfrm>
        <a:off x="46181" y="3900527"/>
        <a:ext cx="2625998" cy="814328"/>
      </dsp:txXfrm>
    </dsp:sp>
    <dsp:sp modelId="{8BF9F717-290B-4412-BEEC-DAE9C06E3195}">
      <dsp:nvSpPr>
        <dsp:cNvPr id="0" name=""/>
        <dsp:cNvSpPr/>
      </dsp:nvSpPr>
      <dsp:spPr>
        <a:xfrm>
          <a:off x="2716232" y="5015327"/>
          <a:ext cx="2780654" cy="1054402"/>
        </a:xfrm>
        <a:prstGeom prst="homePlat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alpha val="90000"/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57150" lvl="1" indent="-5715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1100" b="1" kern="1200"/>
        </a:p>
        <a:p>
          <a:pPr marL="57150" lvl="1" indent="-5715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100" b="1" kern="1200"/>
            <a:t>Szkoła Podstawowa nr 4  </a:t>
          </a:r>
          <a:br>
            <a:rPr lang="pl-PL" sz="1100" b="1" kern="1200"/>
          </a:br>
          <a:r>
            <a:rPr lang="pl-PL" sz="1100" b="1" kern="1200"/>
            <a:t>z Oddziałami Integracyjnymi </a:t>
          </a:r>
          <a:br>
            <a:rPr lang="pl-PL" sz="1100" b="1" kern="1200"/>
          </a:br>
          <a:r>
            <a:rPr lang="pl-PL" sz="1100" b="1" kern="1200"/>
            <a:t>im.ks Jana Twardowskiego </a:t>
          </a:r>
          <a:br>
            <a:rPr lang="pl-PL" sz="1100" b="1" kern="1200"/>
          </a:br>
          <a:r>
            <a:rPr lang="pl-PL" sz="1100" b="1" kern="1200"/>
            <a:t>w Olecku</a:t>
          </a:r>
          <a:br>
            <a:rPr lang="pl-PL" sz="1100" b="1" kern="1200"/>
          </a:br>
          <a:r>
            <a:rPr lang="pl-PL" sz="1100" b="1" kern="1200"/>
            <a:t>(ośmioletnia)</a:t>
          </a:r>
        </a:p>
      </dsp:txBody>
      <dsp:txXfrm>
        <a:off x="2716232" y="5015327"/>
        <a:ext cx="2517054" cy="1054402"/>
      </dsp:txXfrm>
    </dsp:sp>
    <dsp:sp modelId="{96E45F60-F6A4-45F4-906D-A2F7410D9AF5}">
      <dsp:nvSpPr>
        <dsp:cNvPr id="0" name=""/>
        <dsp:cNvSpPr/>
      </dsp:nvSpPr>
      <dsp:spPr>
        <a:xfrm>
          <a:off x="2128" y="4820547"/>
          <a:ext cx="2714104" cy="1443963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tint val="98000"/>
                <a:shade val="25000"/>
                <a:satMod val="250000"/>
              </a:schemeClr>
            </a:gs>
            <a:gs pos="68000">
              <a:schemeClr val="accent1">
                <a:alpha val="90000"/>
                <a:hueOff val="0"/>
                <a:satOff val="0"/>
                <a:lumOff val="0"/>
                <a:alphaOff val="-40000"/>
                <a:tint val="86000"/>
                <a:satMod val="115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alpha val="90000"/>
              <a:hueOff val="0"/>
              <a:satOff val="0"/>
              <a:lumOff val="0"/>
              <a:alphaOff val="-4000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b="1" kern="1200"/>
            <a:t>Zespół Szkół w Olecku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b="1" kern="1200"/>
            <a:t>Szkoła Podstawowa nr 4  </a:t>
          </a:r>
          <a:br>
            <a:rPr lang="pl-PL" sz="1100" b="1" kern="1200"/>
          </a:br>
          <a:r>
            <a:rPr lang="pl-PL" sz="1100" b="1" kern="1200"/>
            <a:t>z Oddziałami Integracyjnymi</a:t>
          </a:r>
          <a:br>
            <a:rPr lang="pl-PL" sz="1100" b="1" kern="1200"/>
          </a:br>
          <a:r>
            <a:rPr lang="pl-PL" sz="1100" b="1" kern="1200"/>
            <a:t>im. ks Jana Twardowskiego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b="1" kern="1200"/>
            <a:t>Gimnazjum nr 1</a:t>
          </a:r>
          <a:br>
            <a:rPr lang="pl-PL" sz="1100" b="1" kern="1200"/>
          </a:br>
          <a:r>
            <a:rPr lang="pl-PL" sz="1100" b="1" kern="1200"/>
            <a:t>z Oddziałami Integracyjnymi</a:t>
          </a:r>
          <a:br>
            <a:rPr lang="pl-PL" sz="1100" b="1" kern="1200"/>
          </a:br>
          <a:r>
            <a:rPr lang="pl-PL" sz="1100" b="1" kern="1200"/>
            <a:t>im.ks.Jana Twardowskiego</a:t>
          </a:r>
        </a:p>
      </dsp:txBody>
      <dsp:txXfrm>
        <a:off x="72616" y="4891035"/>
        <a:ext cx="2573128" cy="13029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3AFD60-F3F2-42E2-B966-5625B1781F1D}">
      <dsp:nvSpPr>
        <dsp:cNvPr id="0" name=""/>
        <dsp:cNvSpPr/>
      </dsp:nvSpPr>
      <dsp:spPr>
        <a:xfrm>
          <a:off x="3655584" y="0"/>
          <a:ext cx="3975938" cy="168007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alpha val="90000"/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endParaRPr lang="pl-PL" sz="2400" b="1" kern="1200" dirty="0"/>
        </a:p>
        <a:p>
          <a:pPr marL="228600" lvl="1" indent="-22860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pl-PL" sz="2400" b="1" kern="1200" dirty="0" smtClean="0"/>
            <a:t>Szkoła Podstawowa nr 2 w Olecku</a:t>
          </a:r>
          <a:endParaRPr lang="pl-PL" sz="2400" b="1" kern="1200" dirty="0"/>
        </a:p>
      </dsp:txBody>
      <dsp:txXfrm>
        <a:off x="3655584" y="210009"/>
        <a:ext cx="3345910" cy="1260056"/>
      </dsp:txXfrm>
    </dsp:sp>
    <dsp:sp modelId="{25242C4B-FC3F-484F-A9B1-536C0C4A1E32}">
      <dsp:nvSpPr>
        <dsp:cNvPr id="0" name=""/>
        <dsp:cNvSpPr/>
      </dsp:nvSpPr>
      <dsp:spPr>
        <a:xfrm>
          <a:off x="13" y="0"/>
          <a:ext cx="3654258" cy="168007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1" kern="1200" dirty="0" smtClean="0"/>
            <a:t>Gimnazjum nr 2 </a:t>
          </a:r>
          <a:br>
            <a:rPr lang="pl-PL" sz="2400" b="1" kern="1200" dirty="0" smtClean="0"/>
          </a:br>
          <a:r>
            <a:rPr lang="pl-PL" sz="2400" b="1" kern="1200" dirty="0" smtClean="0"/>
            <a:t>im. Mikołaja Kopernika</a:t>
          </a:r>
          <a:br>
            <a:rPr lang="pl-PL" sz="2400" b="1" kern="1200" dirty="0" smtClean="0"/>
          </a:br>
          <a:r>
            <a:rPr lang="pl-PL" sz="2400" b="1" kern="1200" dirty="0" smtClean="0"/>
            <a:t>w Olecku</a:t>
          </a:r>
          <a:endParaRPr lang="pl-PL" sz="2400" b="1" kern="1200" dirty="0"/>
        </a:p>
      </dsp:txBody>
      <dsp:txXfrm>
        <a:off x="82027" y="82014"/>
        <a:ext cx="3490230" cy="15160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C95986-565F-42AF-8213-6489C19D1F15}" type="datetimeFigureOut">
              <a:rPr lang="pl-PL" smtClean="0"/>
              <a:pPr/>
              <a:t>2017-02-13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08050" y="744538"/>
            <a:ext cx="49815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D38A3C-79A9-4AF1-82E7-8820F3D2782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687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D38A3C-79A9-4AF1-82E7-8820F3D27829}" type="slidenum">
              <a:rPr lang="pl-PL" smtClean="0"/>
              <a:pPr/>
              <a:t>8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D38A3C-79A9-4AF1-82E7-8820F3D27829}" type="slidenum">
              <a:rPr lang="pl-PL" smtClean="0"/>
              <a:pPr/>
              <a:t>12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5530" y="1371600"/>
            <a:ext cx="7883000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5530" y="3228536"/>
            <a:ext cx="7886061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6A23-8567-4FEE-8EE3-9C5F4D18EDF5}" type="datetimeFigureOut">
              <a:rPr lang="pl-PL" smtClean="0"/>
              <a:pPr/>
              <a:t>2017-02-13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3A5D-E2D5-4027-927C-0E581644C4C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6A23-8567-4FEE-8EE3-9C5F4D18EDF5}" type="datetimeFigureOut">
              <a:rPr lang="pl-PL" smtClean="0"/>
              <a:pPr/>
              <a:t>2017-02-13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3A5D-E2D5-4027-927C-0E581644C4C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55872" y="914402"/>
            <a:ext cx="2065615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9026" y="914402"/>
            <a:ext cx="6043838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6A23-8567-4FEE-8EE3-9C5F4D18EDF5}" type="datetimeFigureOut">
              <a:rPr lang="pl-PL" smtClean="0"/>
              <a:pPr/>
              <a:t>2017-02-13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3A5D-E2D5-4027-927C-0E581644C4C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6A23-8567-4FEE-8EE3-9C5F4D18EDF5}" type="datetimeFigureOut">
              <a:rPr lang="pl-PL" smtClean="0"/>
              <a:pPr/>
              <a:t>2017-02-13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3A5D-E2D5-4027-927C-0E581644C4C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2470" y="1316736"/>
            <a:ext cx="7803436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2470" y="2704664"/>
            <a:ext cx="7803436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6A23-8567-4FEE-8EE3-9C5F4D18EDF5}" type="datetimeFigureOut">
              <a:rPr lang="pl-PL" smtClean="0"/>
              <a:pPr/>
              <a:t>2017-02-13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3A5D-E2D5-4027-927C-0E581644C4C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9026" y="704088"/>
            <a:ext cx="8262462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9025" y="1920085"/>
            <a:ext cx="4054727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66761" y="1920085"/>
            <a:ext cx="4054727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6A23-8567-4FEE-8EE3-9C5F4D18EDF5}" type="datetimeFigureOut">
              <a:rPr lang="pl-PL" smtClean="0"/>
              <a:pPr/>
              <a:t>2017-02-13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3A5D-E2D5-4027-927C-0E581644C4C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9026" y="704088"/>
            <a:ext cx="8262462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9026" y="1855248"/>
            <a:ext cx="4056321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574" y="1859758"/>
            <a:ext cx="4057914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9026" y="2514600"/>
            <a:ext cx="4056321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574" y="2514600"/>
            <a:ext cx="4057914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6A23-8567-4FEE-8EE3-9C5F4D18EDF5}" type="datetimeFigureOut">
              <a:rPr lang="pl-PL" smtClean="0"/>
              <a:pPr/>
              <a:t>2017-02-13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3A5D-E2D5-4027-927C-0E581644C4C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9026" y="704088"/>
            <a:ext cx="8338966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6A23-8567-4FEE-8EE3-9C5F4D18EDF5}" type="datetimeFigureOut">
              <a:rPr lang="pl-PL" smtClean="0"/>
              <a:pPr/>
              <a:t>2017-02-13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3A5D-E2D5-4027-927C-0E581644C4C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6A23-8567-4FEE-8EE3-9C5F4D18EDF5}" type="datetimeFigureOut">
              <a:rPr lang="pl-PL" smtClean="0"/>
              <a:pPr/>
              <a:t>2017-02-13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3A5D-E2D5-4027-927C-0E581644C4C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8538" y="514352"/>
            <a:ext cx="2754154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8538" y="1676400"/>
            <a:ext cx="2754154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89325" y="1676400"/>
            <a:ext cx="5132162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6A23-8567-4FEE-8EE3-9C5F4D18EDF5}" type="datetimeFigureOut">
              <a:rPr lang="pl-PL" smtClean="0"/>
              <a:pPr/>
              <a:t>2017-02-13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3A5D-E2D5-4027-927C-0E581644C4C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78394" y="1108077"/>
            <a:ext cx="5278795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36095" y="5359769"/>
            <a:ext cx="156069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2034" y="1176997"/>
            <a:ext cx="222168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12034" y="2828785"/>
            <a:ext cx="2218624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6A23-8567-4FEE-8EE3-9C5F4D18EDF5}" type="datetimeFigureOut">
              <a:rPr lang="pl-PL" smtClean="0"/>
              <a:pPr/>
              <a:t>2017-02-13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109453" y="6356351"/>
            <a:ext cx="612034" cy="365125"/>
          </a:xfrm>
        </p:spPr>
        <p:txBody>
          <a:bodyPr/>
          <a:lstStyle/>
          <a:p>
            <a:fld id="{99D93A5D-E2D5-4027-927C-0E581644C4C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99712" y="1199517"/>
            <a:ext cx="4636159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63" y="5816600"/>
            <a:ext cx="9199639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98996" y="6219826"/>
            <a:ext cx="4781517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63" y="-7144"/>
            <a:ext cx="9199639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98996" y="-7144"/>
            <a:ext cx="4781517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9026" y="704088"/>
            <a:ext cx="8262462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9026" y="1935480"/>
            <a:ext cx="8262462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9026" y="6356351"/>
            <a:ext cx="214212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2756A23-8567-4FEE-8EE3-9C5F4D18EDF5}" type="datetimeFigureOut">
              <a:rPr lang="pl-PL" smtClean="0"/>
              <a:pPr/>
              <a:t>2017-02-13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77650" y="6356351"/>
            <a:ext cx="3366188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56444" y="6356351"/>
            <a:ext cx="765043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9D93A5D-E2D5-4027-927C-0E581644C4CB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93" y="202408"/>
            <a:ext cx="9217207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59026" y="1340769"/>
            <a:ext cx="8262462" cy="1635187"/>
          </a:xfrm>
        </p:spPr>
        <p:txBody>
          <a:bodyPr>
            <a:noAutofit/>
          </a:bodyPr>
          <a:lstStyle/>
          <a:p>
            <a:r>
              <a:rPr lang="pl-PL" sz="2800" b="1" dirty="0" smtClean="0"/>
              <a:t/>
            </a:r>
            <a:br>
              <a:rPr lang="pl-PL" sz="2800" b="1" dirty="0" smtClean="0"/>
            </a:br>
            <a:r>
              <a:rPr lang="pl-PL" sz="2800" b="1" dirty="0" smtClean="0"/>
              <a:t>ZMIANY W ORGANIZACJI IFUNKCJONOWANIU </a:t>
            </a:r>
            <a:br>
              <a:rPr lang="pl-PL" sz="2800" b="1" dirty="0" smtClean="0"/>
            </a:br>
            <a:r>
              <a:rPr lang="pl-PL" sz="2800" b="1" dirty="0" smtClean="0"/>
              <a:t>SZKÓŁ PODSTAWOWYCH I GIMNAZJÓW</a:t>
            </a:r>
            <a:br>
              <a:rPr lang="pl-PL" sz="2800" b="1" dirty="0" smtClean="0"/>
            </a:br>
            <a:r>
              <a:rPr lang="pl-PL" sz="2800" b="1" dirty="0" smtClean="0"/>
              <a:t>W GMINIE OLECKO </a:t>
            </a:r>
            <a:r>
              <a:rPr lang="pl-PL" sz="2800" dirty="0" smtClean="0"/>
              <a:t/>
            </a:r>
            <a:br>
              <a:rPr lang="pl-PL" sz="2800" dirty="0" smtClean="0"/>
            </a:br>
            <a:endParaRPr lang="pl-PL" sz="28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97116" y="4581128"/>
            <a:ext cx="8386282" cy="1600200"/>
          </a:xfrm>
        </p:spPr>
        <p:txBody>
          <a:bodyPr>
            <a:normAutofit lnSpcReduction="10000"/>
          </a:bodyPr>
          <a:lstStyle/>
          <a:p>
            <a:r>
              <a:rPr lang="pl-PL" sz="2400" b="1" dirty="0" smtClean="0"/>
              <a:t>NA PODSTAWIE PRZEPISÓW </a:t>
            </a:r>
            <a:br>
              <a:rPr lang="pl-PL" sz="2400" b="1" dirty="0" smtClean="0"/>
            </a:br>
            <a:r>
              <a:rPr lang="pl-PL" sz="2400" b="1" dirty="0" smtClean="0"/>
              <a:t>USTAWY PRAWO OŚWIATOWE </a:t>
            </a:r>
            <a:br>
              <a:rPr lang="pl-PL" sz="2400" b="1" dirty="0" smtClean="0"/>
            </a:br>
            <a:r>
              <a:rPr lang="pl-PL" sz="2400" b="1" dirty="0" smtClean="0"/>
              <a:t>I USTAWY PRZEPISY WPROWADZAJĄCE PRAWO OŚWIATOWE</a:t>
            </a:r>
          </a:p>
          <a:p>
            <a:r>
              <a:rPr lang="pl-PL" sz="2400" b="1" dirty="0" smtClean="0"/>
              <a:t>Olecko, 10 lutego 2017r.</a:t>
            </a:r>
            <a:endParaRPr lang="pl-PL" sz="2400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9026" y="704088"/>
            <a:ext cx="8262462" cy="780696"/>
          </a:xfrm>
        </p:spPr>
        <p:txBody>
          <a:bodyPr>
            <a:normAutofit/>
          </a:bodyPr>
          <a:lstStyle/>
          <a:p>
            <a:pPr algn="ctr"/>
            <a:r>
              <a:rPr lang="pl-PL" sz="2400" b="1" dirty="0" smtClean="0"/>
              <a:t>PROPONOWANE DZIAŁANIA WOBEC</a:t>
            </a:r>
            <a:br>
              <a:rPr lang="pl-PL" sz="2400" b="1" dirty="0" smtClean="0"/>
            </a:br>
            <a:r>
              <a:rPr lang="pl-PL" sz="2400" b="1" dirty="0" smtClean="0"/>
              <a:t>Gimnazjum z Oddziałami Integracyjnymi w Kijewie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9026" y="1988840"/>
            <a:ext cx="8262462" cy="4335760"/>
          </a:xfrm>
        </p:spPr>
        <p:txBody>
          <a:bodyPr>
            <a:noAutofit/>
          </a:bodyPr>
          <a:lstStyle/>
          <a:p>
            <a:pPr marL="457200" indent="-366713" algn="just">
              <a:buNone/>
              <a:tabLst>
                <a:tab pos="449263" algn="l"/>
              </a:tabLst>
            </a:pPr>
            <a:r>
              <a:rPr lang="pl-PL" sz="2400" dirty="0" smtClean="0"/>
              <a:t>2)  kształcenie w kl. I  ośmioklasowej Szkole Podstawowej </a:t>
            </a:r>
            <a:br>
              <a:rPr lang="pl-PL" sz="2400" dirty="0" smtClean="0"/>
            </a:br>
            <a:r>
              <a:rPr lang="pl-PL" sz="2400" dirty="0" smtClean="0"/>
              <a:t>w Gąskach rozpoczyna się w roku szkolnym 2017/2018,</a:t>
            </a:r>
          </a:p>
          <a:p>
            <a:pPr marL="457200" indent="-366713" algn="just">
              <a:buNone/>
              <a:tabLst>
                <a:tab pos="449263" algn="l"/>
              </a:tabLst>
            </a:pPr>
            <a:r>
              <a:rPr lang="pl-PL" sz="2400" dirty="0" smtClean="0"/>
              <a:t>3)  w roku szkolnym 2017/2018 i 2018/2019 Szkoła Podstawowa prowadzi klasy gimnazjalne dotychczasowego Gimnazjum</a:t>
            </a:r>
            <a:br>
              <a:rPr lang="pl-PL" sz="2400" dirty="0" smtClean="0"/>
            </a:br>
            <a:r>
              <a:rPr lang="pl-PL" sz="2400" dirty="0" smtClean="0"/>
              <a:t>w Kijewie, które pozostają w budynku szkolnym w Kijewie,</a:t>
            </a:r>
          </a:p>
          <a:p>
            <a:pPr marL="457200" indent="-366713" algn="just">
              <a:buNone/>
              <a:tabLst>
                <a:tab pos="449263" algn="l"/>
              </a:tabLst>
            </a:pPr>
            <a:r>
              <a:rPr lang="pl-PL" sz="2400" dirty="0" smtClean="0"/>
              <a:t>4)  dzień zakończenia działalności Gimnazjum w Kijewie uznaje  się 31 sierpnia 2017r. (art. 129 ust.16),  </a:t>
            </a:r>
          </a:p>
          <a:p>
            <a:pPr marL="457200" indent="-366713" algn="just">
              <a:buNone/>
              <a:tabLst>
                <a:tab pos="449263" algn="l"/>
              </a:tabLst>
            </a:pPr>
            <a:r>
              <a:rPr lang="pl-PL" sz="2400" dirty="0" smtClean="0"/>
              <a:t>5)  dalsza realizacja kształcenia odbywać się będzie w budynkach szkolnych w Gąskach oraz w Kijewie,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b="1" dirty="0" smtClean="0"/>
              <a:t>PROPONOWANE DZIAŁANIA WOBEC </a:t>
            </a:r>
            <a:br>
              <a:rPr lang="pl-PL" sz="2400" b="1" dirty="0" smtClean="0"/>
            </a:br>
            <a:r>
              <a:rPr lang="pl-PL" sz="2400" b="1" dirty="0" smtClean="0"/>
              <a:t>Gimnazjum z Oddziałami Integracyjnymi w Kijewie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9026" y="2348880"/>
            <a:ext cx="8262462" cy="3975720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pl-PL" sz="2400" dirty="0" smtClean="0"/>
              <a:t> 6)  przygotowane zostaną pomieszczenia dla grupy przedszkolnej dzieci zamieszkałych  w miejscowościach sąsiadujących z Kijewem,</a:t>
            </a:r>
          </a:p>
          <a:p>
            <a:pPr marL="449263" indent="-449263">
              <a:buNone/>
            </a:pPr>
            <a:r>
              <a:rPr lang="pl-PL" sz="2400" dirty="0" smtClean="0"/>
              <a:t> 7)  obwód dotychczasowego Gimnazjum z Oddziałami Integracyjnymi w Kijewie pokrywa się z obwodem Szkoły Podstawowej w Gąskach:</a:t>
            </a:r>
          </a:p>
          <a:p>
            <a:pPr marL="449263" indent="0">
              <a:buNone/>
            </a:pPr>
            <a:r>
              <a:rPr lang="pl-PL" sz="2400" dirty="0" smtClean="0"/>
              <a:t>Gąski, Kijewo, Wólka Kijewska, Babki Gąseckie, Zatyki, Dzięgiele Oleckie, Świdry, Kukowo, Ślepie, Zabielne, Zajdy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459026" y="704088"/>
            <a:ext cx="8262462" cy="1284752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000" b="1" dirty="0" smtClean="0"/>
              <a:t>EFEKT WPROWADZENIA ZMIAN OKREŚLONYCH W PKT 1-6</a:t>
            </a:r>
            <a:r>
              <a:rPr lang="pl-PL" sz="2800" b="1" dirty="0" smtClean="0"/>
              <a:t/>
            </a:r>
            <a:br>
              <a:rPr lang="pl-PL" sz="2800" b="1" dirty="0" smtClean="0"/>
            </a:br>
            <a:r>
              <a:rPr lang="pl-PL" sz="2800" b="1" dirty="0" smtClean="0"/>
              <a:t>liczba oddziałów szkolnych i przedszkolnych </a:t>
            </a:r>
            <a:br>
              <a:rPr lang="pl-PL" sz="2800" b="1" dirty="0" smtClean="0"/>
            </a:br>
            <a:r>
              <a:rPr lang="pl-PL" sz="2800" b="1" dirty="0" smtClean="0"/>
              <a:t>w szkole podstawowej </a:t>
            </a:r>
            <a:endParaRPr lang="pl-PL" sz="24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458788" y="2205038"/>
          <a:ext cx="8262937" cy="4119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9026" y="704088"/>
            <a:ext cx="8262462" cy="99672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400" b="1" dirty="0" smtClean="0">
                <a:latin typeface="+mn-lt"/>
              </a:rPr>
              <a:t/>
            </a:r>
            <a:br>
              <a:rPr lang="pl-PL" sz="2400" b="1" dirty="0" smtClean="0">
                <a:latin typeface="+mn-lt"/>
              </a:rPr>
            </a:br>
            <a:r>
              <a:rPr lang="pl-PL" sz="2400" b="1" dirty="0" smtClean="0">
                <a:latin typeface="+mn-lt"/>
              </a:rPr>
              <a:t/>
            </a:r>
            <a:br>
              <a:rPr lang="pl-PL" sz="2400" b="1" dirty="0" smtClean="0">
                <a:latin typeface="+mn-lt"/>
              </a:rPr>
            </a:br>
            <a:r>
              <a:rPr lang="pl-PL" sz="2400" b="1" dirty="0" smtClean="0">
                <a:latin typeface="+mn-lt"/>
              </a:rPr>
              <a:t>ŁĄCZNA LICZBA </a:t>
            </a:r>
            <a:r>
              <a:rPr lang="pl-PL" sz="2400" b="1" u="sng" dirty="0" smtClean="0">
                <a:latin typeface="+mn-lt"/>
              </a:rPr>
              <a:t>ODDZIAŁÓW SZKOLNYCH</a:t>
            </a:r>
            <a:r>
              <a:rPr lang="pl-PL" sz="2400" b="1" dirty="0" smtClean="0">
                <a:latin typeface="+mn-lt"/>
              </a:rPr>
              <a:t/>
            </a:r>
            <a:br>
              <a:rPr lang="pl-PL" sz="2400" b="1" dirty="0" smtClean="0">
                <a:latin typeface="+mn-lt"/>
              </a:rPr>
            </a:br>
            <a:r>
              <a:rPr lang="pl-PL" sz="2400" b="1" dirty="0" smtClean="0">
                <a:latin typeface="+mn-lt"/>
              </a:rPr>
              <a:t>PO UWZGLĘDNIENIU PROPONOWANYCH ZMIAN </a:t>
            </a:r>
            <a:br>
              <a:rPr lang="pl-PL" sz="2400" b="1" dirty="0" smtClean="0">
                <a:latin typeface="+mn-lt"/>
              </a:rPr>
            </a:br>
            <a:endParaRPr lang="pl-PL" sz="24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8788" y="1556788"/>
          <a:ext cx="8262936" cy="475253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18104"/>
                <a:gridCol w="918104"/>
                <a:gridCol w="918104"/>
                <a:gridCol w="918104"/>
                <a:gridCol w="918104"/>
                <a:gridCol w="918104"/>
                <a:gridCol w="918104"/>
                <a:gridCol w="918104"/>
                <a:gridCol w="918104"/>
              </a:tblGrid>
              <a:tr h="5940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/>
                        <a:t>oddziały szkolne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/>
                        <a:t>łącznie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SP 1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SP 3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SP 2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SP 4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SP Gąski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/>
                        <a:t>SP </a:t>
                      </a:r>
                      <a:r>
                        <a:rPr lang="pl-PL" sz="1400" dirty="0" smtClean="0"/>
                        <a:t/>
                      </a:r>
                      <a:br>
                        <a:rPr lang="pl-PL" sz="1400" dirty="0" smtClean="0"/>
                      </a:br>
                      <a:r>
                        <a:rPr lang="pl-PL" sz="1400" dirty="0" smtClean="0"/>
                        <a:t>Babki </a:t>
                      </a:r>
                      <a:r>
                        <a:rPr lang="pl-PL" sz="1400" dirty="0"/>
                        <a:t>Ol.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SP Judziki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940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/>
                        <a:t>2016/2017</a:t>
                      </a:r>
                      <a:endParaRPr lang="pl-PL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103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/>
                        <a:t>24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/>
                        <a:t>19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17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18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8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8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9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940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/>
                        <a:t>2017/2018</a:t>
                      </a:r>
                      <a:endParaRPr lang="pl-PL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105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23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/>
                        <a:t>19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/>
                        <a:t>16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/>
                        <a:t>18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12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8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9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940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/>
                        <a:t>2018/2019</a:t>
                      </a:r>
                      <a:endParaRPr lang="pl-PL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104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24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18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16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/>
                        <a:t>18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11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8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9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940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/>
                        <a:t>2019/2020</a:t>
                      </a:r>
                      <a:endParaRPr lang="pl-PL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94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23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16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14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/>
                        <a:t>15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/>
                        <a:t>10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8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8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940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/>
                        <a:t>2020/2021</a:t>
                      </a:r>
                      <a:endParaRPr lang="pl-PL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smtClean="0"/>
                        <a:t>92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23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smtClean="0"/>
                        <a:t>16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14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15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/>
                        <a:t>8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8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8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940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/>
                        <a:t>2021/2022</a:t>
                      </a:r>
                      <a:endParaRPr lang="pl-PL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smtClean="0"/>
                        <a:t>91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23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smtClean="0"/>
                        <a:t>16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14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14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/>
                        <a:t>8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/>
                        <a:t>8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8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940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300" dirty="0"/>
                        <a:t>2022/2023</a:t>
                      </a:r>
                      <a:endParaRPr lang="pl-PL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smtClean="0"/>
                        <a:t>89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22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smtClean="0"/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14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14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8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/>
                        <a:t>8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/>
                        <a:t>8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85800" y="836712"/>
            <a:ext cx="8262462" cy="1008112"/>
          </a:xfrm>
        </p:spPr>
        <p:txBody>
          <a:bodyPr>
            <a:normAutofit/>
          </a:bodyPr>
          <a:lstStyle/>
          <a:p>
            <a:pPr algn="ctr"/>
            <a:r>
              <a:rPr lang="pl-PL" sz="2400" b="1" dirty="0" smtClean="0"/>
              <a:t>ŁĄCZNA LICZBA </a:t>
            </a:r>
            <a:r>
              <a:rPr lang="pl-PL" sz="2400" b="1" u="sng" dirty="0" smtClean="0"/>
              <a:t>ODDZIAŁÓW SZKOLNYCH</a:t>
            </a: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>PO UWZGLĘDNIENIU PROPONOWANYCH ZMIAN </a:t>
            </a:r>
            <a:endParaRPr lang="pl-PL" sz="2400" b="1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8788" y="2132855"/>
          <a:ext cx="8262937" cy="4191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2700" b="1" dirty="0" smtClean="0"/>
              <a:t/>
            </a:r>
            <a:br>
              <a:rPr lang="pl-PL" sz="2700" b="1" dirty="0" smtClean="0"/>
            </a:br>
            <a:r>
              <a:rPr lang="pl-PL" sz="2700" b="1" dirty="0" smtClean="0"/>
              <a:t/>
            </a:r>
            <a:br>
              <a:rPr lang="pl-PL" sz="2700" b="1" dirty="0" smtClean="0"/>
            </a:br>
            <a:r>
              <a:rPr lang="pl-PL" sz="2700" b="1" dirty="0" smtClean="0"/>
              <a:t/>
            </a:r>
            <a:br>
              <a:rPr lang="pl-PL" sz="2700" b="1" dirty="0" smtClean="0"/>
            </a:br>
            <a:r>
              <a:rPr lang="pl-PL" sz="2700" b="1" dirty="0" smtClean="0"/>
              <a:t/>
            </a:r>
            <a:br>
              <a:rPr lang="pl-PL" sz="2700" b="1" dirty="0" smtClean="0"/>
            </a:br>
            <a:r>
              <a:rPr lang="pl-PL" sz="2700" b="1" dirty="0" smtClean="0"/>
              <a:t/>
            </a:r>
            <a:br>
              <a:rPr lang="pl-PL" sz="2700" b="1" dirty="0" smtClean="0"/>
            </a:br>
            <a:r>
              <a:rPr lang="pl-PL" sz="2700" b="1" dirty="0" smtClean="0"/>
              <a:t/>
            </a:r>
            <a:br>
              <a:rPr lang="pl-PL" sz="2700" b="1" dirty="0" smtClean="0"/>
            </a:br>
            <a:r>
              <a:rPr lang="pl-PL" sz="2700" b="1" dirty="0" smtClean="0"/>
              <a:t/>
            </a:r>
            <a:br>
              <a:rPr lang="pl-PL" sz="2700" b="1" dirty="0" smtClean="0"/>
            </a:br>
            <a:r>
              <a:rPr lang="pl-PL" sz="2700" b="1" dirty="0" smtClean="0"/>
              <a:t/>
            </a:r>
            <a:br>
              <a:rPr lang="pl-PL" sz="2700" b="1" dirty="0" smtClean="0"/>
            </a:br>
            <a:r>
              <a:rPr lang="pl-PL" sz="2700" b="1" dirty="0" smtClean="0"/>
              <a:t>ŁĄCZNA LICZBA </a:t>
            </a:r>
            <a:r>
              <a:rPr lang="pl-PL" sz="2700" b="1" u="sng" dirty="0" smtClean="0"/>
              <a:t>ODDZIAŁÓW PRZEDSZKOLNYCH </a:t>
            </a:r>
            <a:r>
              <a:rPr lang="pl-PL" sz="2700" b="1" dirty="0" smtClean="0"/>
              <a:t/>
            </a:r>
            <a:br>
              <a:rPr lang="pl-PL" sz="2700" b="1" dirty="0" smtClean="0"/>
            </a:br>
            <a:r>
              <a:rPr lang="pl-PL" sz="2700" b="1" dirty="0" smtClean="0"/>
              <a:t>W SZKOŁACH PODSTAWOWYCH DLA 6-5-LATKÓW</a:t>
            </a:r>
            <a:br>
              <a:rPr lang="pl-PL" sz="2700" b="1" dirty="0" smtClean="0"/>
            </a:br>
            <a:r>
              <a:rPr lang="pl-PL" sz="2700" b="1" dirty="0" smtClean="0"/>
              <a:t>PO UWZGLĘDNIENIU PROPONOWANYCH ZMIAN 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13792" y="2060848"/>
          <a:ext cx="8496945" cy="446449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44105"/>
                <a:gridCol w="944105"/>
                <a:gridCol w="944105"/>
                <a:gridCol w="944105"/>
                <a:gridCol w="944105"/>
                <a:gridCol w="944105"/>
                <a:gridCol w="944105"/>
                <a:gridCol w="944105"/>
                <a:gridCol w="944105"/>
              </a:tblGrid>
              <a:tr h="11927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/>
                        <a:t>oddziały  </a:t>
                      </a:r>
                      <a:r>
                        <a:rPr lang="pl-PL" sz="1200" dirty="0" err="1" smtClean="0"/>
                        <a:t>przedszk</a:t>
                      </a:r>
                      <a:r>
                        <a:rPr lang="pl-PL" sz="1200" dirty="0" smtClean="0"/>
                        <a:t>.</a:t>
                      </a:r>
                      <a:br>
                        <a:rPr lang="pl-PL" sz="1200" dirty="0" smtClean="0"/>
                      </a:br>
                      <a:r>
                        <a:rPr lang="pl-PL" sz="1200" baseline="0" dirty="0" smtClean="0"/>
                        <a:t> w SP</a:t>
                      </a:r>
                      <a:r>
                        <a:rPr lang="pl-PL" sz="1200" dirty="0"/>
                        <a:t/>
                      </a:r>
                      <a:br>
                        <a:rPr lang="pl-PL" sz="1200" dirty="0"/>
                      </a:br>
                      <a:r>
                        <a:rPr lang="pl-PL" sz="1200" dirty="0"/>
                        <a:t>6-5-latków</a:t>
                      </a:r>
                      <a:endParaRPr lang="pl-P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/>
                        <a:t>łącznie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/>
                        <a:t>SP 1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/>
                        <a:t>SP 3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/>
                        <a:t>SP 2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/>
                        <a:t>SP 4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/>
                        <a:t>SP Gąski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/>
                        <a:t>SP </a:t>
                      </a:r>
                      <a:br>
                        <a:rPr lang="pl-PL" sz="1400" dirty="0"/>
                      </a:br>
                      <a:r>
                        <a:rPr lang="pl-PL" sz="1400" dirty="0"/>
                        <a:t>Babki Ol.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/>
                        <a:t>SP Judziki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7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/>
                        <a:t>2016/2017</a:t>
                      </a:r>
                      <a:endParaRPr lang="pl-P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/>
                        <a:t>12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4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2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2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2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1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/>
                        <a:t>1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7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/>
                        <a:t>2017/2018</a:t>
                      </a:r>
                      <a:endParaRPr lang="pl-P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13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3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2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2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2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2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1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/>
                        <a:t>1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7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/>
                        <a:t>2018/2019</a:t>
                      </a:r>
                      <a:endParaRPr lang="pl-P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12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3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2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2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1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2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1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/>
                        <a:t>1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7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/>
                        <a:t>2019/2020</a:t>
                      </a:r>
                      <a:endParaRPr lang="pl-P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13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3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2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2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2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2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1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/>
                        <a:t>1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7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/>
                        <a:t>2020/2021</a:t>
                      </a:r>
                      <a:endParaRPr lang="pl-P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12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3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2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2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1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2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1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/>
                        <a:t>1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7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/>
                        <a:t>2021/2022</a:t>
                      </a:r>
                      <a:endParaRPr lang="pl-P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13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3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2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2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2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2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1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/>
                        <a:t>1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7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/>
                        <a:t>2022/2023</a:t>
                      </a:r>
                      <a:endParaRPr lang="pl-P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13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3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2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2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2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2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/>
                        <a:t>1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/>
                        <a:t>1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2700" b="1" dirty="0" smtClean="0"/>
              <a:t/>
            </a:r>
            <a:br>
              <a:rPr lang="pl-PL" sz="2700" b="1" dirty="0" smtClean="0"/>
            </a:br>
            <a:r>
              <a:rPr lang="pl-PL" sz="2700" b="1" dirty="0" smtClean="0"/>
              <a:t/>
            </a:r>
            <a:br>
              <a:rPr lang="pl-PL" sz="2700" b="1" dirty="0" smtClean="0"/>
            </a:br>
            <a:r>
              <a:rPr lang="pl-PL" sz="2700" b="1" dirty="0" smtClean="0"/>
              <a:t/>
            </a:r>
            <a:br>
              <a:rPr lang="pl-PL" sz="2700" b="1" dirty="0" smtClean="0"/>
            </a:br>
            <a:r>
              <a:rPr lang="pl-PL" sz="2700" b="1" dirty="0" smtClean="0"/>
              <a:t/>
            </a:r>
            <a:br>
              <a:rPr lang="pl-PL" sz="2700" b="1" dirty="0" smtClean="0"/>
            </a:br>
            <a:r>
              <a:rPr lang="pl-PL" sz="2700" b="1" dirty="0" smtClean="0"/>
              <a:t/>
            </a:r>
            <a:br>
              <a:rPr lang="pl-PL" sz="2700" b="1" dirty="0" smtClean="0"/>
            </a:br>
            <a:r>
              <a:rPr lang="pl-PL" sz="2700" b="1" dirty="0" smtClean="0"/>
              <a:t/>
            </a:r>
            <a:br>
              <a:rPr lang="pl-PL" sz="2700" b="1" dirty="0" smtClean="0"/>
            </a:br>
            <a:r>
              <a:rPr lang="pl-PL" sz="2700" b="1" dirty="0" smtClean="0"/>
              <a:t/>
            </a:r>
            <a:br>
              <a:rPr lang="pl-PL" sz="2700" b="1" dirty="0" smtClean="0"/>
            </a:br>
            <a:r>
              <a:rPr lang="pl-PL" sz="2700" b="1" dirty="0" smtClean="0"/>
              <a:t/>
            </a:r>
            <a:br>
              <a:rPr lang="pl-PL" sz="2700" b="1" dirty="0" smtClean="0"/>
            </a:br>
            <a:r>
              <a:rPr lang="pl-PL" sz="2700" b="1" dirty="0" smtClean="0"/>
              <a:t> ŁĄCZNA LICZBA </a:t>
            </a:r>
            <a:r>
              <a:rPr lang="pl-PL" sz="2700" b="1" u="sng" dirty="0" smtClean="0"/>
              <a:t>ODDZIAŁÓW PRZEDSZKOLNYCH </a:t>
            </a:r>
            <a:r>
              <a:rPr lang="pl-PL" sz="2700" b="1" dirty="0" smtClean="0"/>
              <a:t/>
            </a:r>
            <a:br>
              <a:rPr lang="pl-PL" sz="2700" b="1" dirty="0" smtClean="0"/>
            </a:br>
            <a:r>
              <a:rPr lang="pl-PL" sz="2700" b="1" dirty="0" smtClean="0"/>
              <a:t>W SZKOŁACH PODSTAWOWYCH DLA 6-5-LATKÓW</a:t>
            </a:r>
            <a:br>
              <a:rPr lang="pl-PL" sz="2700" b="1" dirty="0" smtClean="0"/>
            </a:br>
            <a:r>
              <a:rPr lang="pl-PL" sz="2700" b="1" dirty="0" smtClean="0"/>
              <a:t>PO UWZGLĘDNIENIU PROPONOWANYCH ZMIAN </a:t>
            </a:r>
            <a:endParaRPr lang="pl-PL" dirty="0"/>
          </a:p>
        </p:txBody>
      </p:sp>
      <p:graphicFrame>
        <p:nvGraphicFramePr>
          <p:cNvPr id="4" name="Wykres 3"/>
          <p:cNvGraphicFramePr/>
          <p:nvPr/>
        </p:nvGraphicFramePr>
        <p:xfrm>
          <a:off x="845840" y="2132856"/>
          <a:ext cx="7848872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9026" y="704088"/>
            <a:ext cx="8262462" cy="1500776"/>
          </a:xfrm>
        </p:spPr>
        <p:txBody>
          <a:bodyPr>
            <a:normAutofit/>
          </a:bodyPr>
          <a:lstStyle/>
          <a:p>
            <a:pPr algn="ctr"/>
            <a:r>
              <a:rPr lang="pl-PL" sz="2400" b="1" dirty="0" smtClean="0"/>
              <a:t>ŁĄCZNA LICZBA ODDZIAŁÓW SZKOLNYCH I PRZEDSZKOLNYCH </a:t>
            </a:r>
            <a:br>
              <a:rPr lang="pl-PL" sz="2400" b="1" dirty="0" smtClean="0"/>
            </a:br>
            <a:r>
              <a:rPr lang="pl-PL" sz="2400" b="1" dirty="0" smtClean="0"/>
              <a:t>W SZKOŁACH PODSTAWOWYCH</a:t>
            </a:r>
            <a:br>
              <a:rPr lang="pl-PL" sz="2400" b="1" dirty="0" smtClean="0"/>
            </a:br>
            <a:r>
              <a:rPr lang="pl-PL" sz="2400" b="1" dirty="0" smtClean="0"/>
              <a:t>PO UWZGLĘDNIENIU PROPONOWANYCH ZMIAN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pPr algn="just">
              <a:buNone/>
            </a:pPr>
            <a:r>
              <a:rPr lang="pl-PL" dirty="0" smtClean="0"/>
              <a:t>   może ulec zmianie po przeprowadzeniu rekrutacji uczniów do klas I szkół podstawowych oraz oddziałów przedszkolnych zorganizowanych w szkołach podstawowych.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13792" y="620688"/>
            <a:ext cx="8262462" cy="576064"/>
          </a:xfrm>
        </p:spPr>
        <p:txBody>
          <a:bodyPr/>
          <a:lstStyle/>
          <a:p>
            <a:pPr algn="ctr"/>
            <a:r>
              <a:rPr lang="pl-PL" sz="2400" b="1" dirty="0" smtClean="0"/>
              <a:t>PODSUMOWANIE – DO PROJEKTU UCHWAŁY</a:t>
            </a:r>
            <a:endParaRPr lang="pl-PL" sz="24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9026" y="1340768"/>
            <a:ext cx="8262462" cy="51845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000" b="1" dirty="0" smtClean="0"/>
              <a:t>Gimnazjum nr 2 im. Mikołaja Kopernika w Olecku</a:t>
            </a:r>
            <a:r>
              <a:rPr lang="pl-PL" sz="2000" dirty="0" smtClean="0"/>
              <a:t> </a:t>
            </a:r>
            <a:r>
              <a:rPr lang="pl-PL" sz="2000" b="1" dirty="0" smtClean="0"/>
              <a:t>przekształca się </a:t>
            </a:r>
            <a:r>
              <a:rPr lang="pl-PL" sz="2000" dirty="0" smtClean="0"/>
              <a:t>w ośmioletnią Szkołę Podstawową nr 2 w Olecku na następujących warunkach:</a:t>
            </a:r>
          </a:p>
          <a:p>
            <a:pPr marL="0" indent="0">
              <a:buNone/>
            </a:pPr>
            <a:endParaRPr lang="pl-PL" sz="900" dirty="0" smtClean="0"/>
          </a:p>
          <a:p>
            <a:pPr lvl="0">
              <a:buNone/>
            </a:pPr>
            <a:r>
              <a:rPr lang="pl-PL" sz="2000" dirty="0" smtClean="0"/>
              <a:t>1) siedziba ośmioletniej szkoły podstawowej: Słowiańska 1, </a:t>
            </a:r>
          </a:p>
          <a:p>
            <a:pPr lvl="0">
              <a:buNone/>
            </a:pPr>
            <a:endParaRPr lang="pl-PL" sz="900" dirty="0" smtClean="0"/>
          </a:p>
          <a:p>
            <a:pPr lvl="0">
              <a:buNone/>
            </a:pPr>
            <a:r>
              <a:rPr lang="pl-PL" sz="2000" dirty="0" smtClean="0"/>
              <a:t>2) szkoła, w której mieszczą się klasy gimnazjalne: Szkoła Podstawowa nr 2 </a:t>
            </a:r>
            <a:br>
              <a:rPr lang="pl-PL" sz="2000" dirty="0" smtClean="0"/>
            </a:br>
            <a:r>
              <a:rPr lang="pl-PL" sz="2000" dirty="0" smtClean="0"/>
              <a:t>w Olecku,</a:t>
            </a:r>
          </a:p>
          <a:p>
            <a:pPr lvl="0">
              <a:buNone/>
            </a:pPr>
            <a:endParaRPr lang="pl-PL" sz="900" dirty="0" smtClean="0"/>
          </a:p>
          <a:p>
            <a:pPr lvl="0">
              <a:buNone/>
            </a:pPr>
            <a:r>
              <a:rPr lang="pl-PL" sz="2000" dirty="0" smtClean="0"/>
              <a:t>3) dzień rozpoczęcia działalności  szkoły: 1 września 2017r.,</a:t>
            </a:r>
          </a:p>
          <a:p>
            <a:pPr lvl="0">
              <a:buNone/>
            </a:pPr>
            <a:endParaRPr lang="pl-PL" sz="900" dirty="0" smtClean="0"/>
          </a:p>
          <a:p>
            <a:pPr lvl="0">
              <a:buNone/>
            </a:pPr>
            <a:r>
              <a:rPr lang="pl-PL" sz="2000" dirty="0" smtClean="0"/>
              <a:t>4) rok szkolny, w którym rozpocznie się kształcenie w I klasie: 2017/2018,</a:t>
            </a:r>
          </a:p>
          <a:p>
            <a:pPr lvl="0">
              <a:buNone/>
            </a:pPr>
            <a:endParaRPr lang="pl-PL" sz="900" dirty="0" smtClean="0"/>
          </a:p>
          <a:p>
            <a:pPr lvl="0">
              <a:buNone/>
            </a:pPr>
            <a:r>
              <a:rPr lang="pl-PL" sz="2000" dirty="0" smtClean="0"/>
              <a:t>5) rok szkolny, w którym rozpocznie się kształcenie w klasie IV : 2017/2018.</a:t>
            </a:r>
          </a:p>
          <a:p>
            <a:pPr lvl="0">
              <a:buNone/>
            </a:pPr>
            <a:endParaRPr lang="pl-PL" sz="900" dirty="0" smtClean="0"/>
          </a:p>
          <a:p>
            <a:pPr lvl="0">
              <a:buNone/>
            </a:pPr>
            <a:r>
              <a:rPr lang="pl-PL" sz="2000" dirty="0" smtClean="0"/>
              <a:t>6) rok szkolny, w którym rozpocznie się kształcenie w klasie VII: 2017/2018.</a:t>
            </a:r>
          </a:p>
          <a:p>
            <a:pPr lvl="0">
              <a:buNone/>
            </a:pPr>
            <a:endParaRPr lang="pl-PL" sz="900" dirty="0" smtClean="0"/>
          </a:p>
          <a:p>
            <a:pPr lvl="0">
              <a:buNone/>
            </a:pPr>
            <a:r>
              <a:rPr lang="pl-PL" sz="2000" dirty="0" smtClean="0"/>
              <a:t>7) dzień zakończenia działalności gimnazjum: 31 sierpnia 2017r.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9026" y="704088"/>
            <a:ext cx="8262462" cy="564672"/>
          </a:xfrm>
        </p:spPr>
        <p:txBody>
          <a:bodyPr>
            <a:normAutofit/>
          </a:bodyPr>
          <a:lstStyle/>
          <a:p>
            <a:pPr algn="ctr"/>
            <a:r>
              <a:rPr lang="pl-PL" sz="2400" b="1" dirty="0" smtClean="0"/>
              <a:t>PODSUMOWANIE – DO PROJEKTU UCHWAŁY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9026" y="1484784"/>
            <a:ext cx="8262462" cy="483981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sz="2200" b="1" dirty="0" smtClean="0"/>
              <a:t>Gimnazjum nr 1 z Oddziałami Integracyjnymi im. ks. Jana Twardowskiego w Olecku</a:t>
            </a:r>
            <a:r>
              <a:rPr lang="pl-PL" sz="2200" dirty="0" smtClean="0"/>
              <a:t> wchodzące w skład Zespołu Szkół </a:t>
            </a:r>
            <a:br>
              <a:rPr lang="pl-PL" sz="2200" dirty="0" smtClean="0"/>
            </a:br>
            <a:r>
              <a:rPr lang="pl-PL" sz="2200" dirty="0" smtClean="0"/>
              <a:t>w Olecku </a:t>
            </a:r>
            <a:r>
              <a:rPr lang="pl-PL" sz="2200" b="1" dirty="0" smtClean="0"/>
              <a:t>włącza się </a:t>
            </a:r>
            <a:r>
              <a:rPr lang="pl-PL" sz="2200" dirty="0" smtClean="0"/>
              <a:t>w ośmioletnią Szkołę Podstawową nr 4 </a:t>
            </a:r>
            <a:br>
              <a:rPr lang="pl-PL" sz="2200" dirty="0" smtClean="0"/>
            </a:br>
            <a:r>
              <a:rPr lang="pl-PL" sz="2200" dirty="0" smtClean="0"/>
              <a:t>z Oddziałami Integracyjnymi w Olecku na następujących warunkach:</a:t>
            </a:r>
          </a:p>
          <a:p>
            <a:pPr marL="0" indent="0" algn="just">
              <a:buNone/>
            </a:pPr>
            <a:endParaRPr lang="pl-PL" sz="900" dirty="0" smtClean="0"/>
          </a:p>
          <a:p>
            <a:pPr marL="457200" lvl="0" indent="-457200">
              <a:buNone/>
            </a:pPr>
            <a:r>
              <a:rPr lang="pl-PL" sz="2200" dirty="0" smtClean="0"/>
              <a:t>1) siedziba ośmioletniej szkoły podstawowej: Osiedle Siejnik I 14, </a:t>
            </a:r>
          </a:p>
          <a:p>
            <a:pPr marL="457200" lvl="0" indent="-457200">
              <a:buAutoNum type="arabicParenR"/>
            </a:pPr>
            <a:endParaRPr lang="pl-PL" sz="900" dirty="0" smtClean="0"/>
          </a:p>
          <a:p>
            <a:pPr lvl="0">
              <a:buNone/>
            </a:pPr>
            <a:r>
              <a:rPr lang="pl-PL" sz="2200" dirty="0" smtClean="0"/>
              <a:t>2) szkoła, w której mieszczą się klasy gimnazjalne: SP nr 4 </a:t>
            </a:r>
            <a:br>
              <a:rPr lang="pl-PL" sz="2200" dirty="0" smtClean="0"/>
            </a:br>
            <a:r>
              <a:rPr lang="pl-PL" sz="2200" dirty="0" smtClean="0"/>
              <a:t>z Oddziałami Integracyjnymi w Olecku,</a:t>
            </a:r>
          </a:p>
          <a:p>
            <a:pPr lvl="0">
              <a:buNone/>
            </a:pPr>
            <a:endParaRPr lang="pl-PL" sz="900" dirty="0" smtClean="0"/>
          </a:p>
          <a:p>
            <a:pPr lvl="0">
              <a:buNone/>
            </a:pPr>
            <a:r>
              <a:rPr lang="pl-PL" sz="2200" dirty="0" smtClean="0"/>
              <a:t>3) dzień rozpoczęcia działalności szkoły: 1 września 2017 r.,</a:t>
            </a:r>
          </a:p>
          <a:p>
            <a:pPr lvl="0">
              <a:buNone/>
            </a:pPr>
            <a:endParaRPr lang="pl-PL" sz="900" dirty="0" smtClean="0"/>
          </a:p>
          <a:p>
            <a:pPr lvl="0">
              <a:buNone/>
            </a:pPr>
            <a:r>
              <a:rPr lang="pl-PL" sz="2200" dirty="0" smtClean="0"/>
              <a:t>4) rok szkolny, w którym rozpocznie się kształcenie w I klasie: 2017/2018,</a:t>
            </a:r>
          </a:p>
          <a:p>
            <a:pPr lvl="0">
              <a:buNone/>
            </a:pPr>
            <a:endParaRPr lang="pl-PL" sz="900" dirty="0" smtClean="0"/>
          </a:p>
          <a:p>
            <a:pPr lvl="0">
              <a:buNone/>
            </a:pPr>
            <a:r>
              <a:rPr lang="pl-PL" sz="2200" dirty="0" smtClean="0"/>
              <a:t>5) dzień zakończenia działalności gimnazjum: 31 sierpnia 2017r.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2400" b="1" dirty="0" smtClean="0"/>
              <a:t>ZMIANY W ORGANIZACJI IFUNKCJONOWANIU </a:t>
            </a:r>
            <a:br>
              <a:rPr lang="pl-PL" sz="2400" b="1" dirty="0" smtClean="0"/>
            </a:br>
            <a:r>
              <a:rPr lang="pl-PL" sz="2400" b="1" dirty="0" smtClean="0"/>
              <a:t>SZKÓŁ PODSTAWOWYCH I GIMNAZJÓW</a:t>
            </a:r>
            <a:br>
              <a:rPr lang="pl-PL" sz="2400" b="1" dirty="0" smtClean="0"/>
            </a:br>
            <a:r>
              <a:rPr lang="pl-PL" sz="2400" b="1" dirty="0" smtClean="0"/>
              <a:t>W GMINIE OLECKO</a:t>
            </a:r>
            <a:endParaRPr lang="pl-PL" sz="24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41784" y="2132852"/>
            <a:ext cx="8568951" cy="3513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056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Podstawą  przedstawionych informacji jest: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ustawa z dnia 14 grudnia 2016r. Przepisy wprowadzające ustawę prawo oświatowe (</a:t>
            </a:r>
            <a:r>
              <a:rPr kumimoji="0" lang="pl-PL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Dz.U</a:t>
            </a:r>
            <a:r>
              <a:rPr kumimoji="0" lang="pl-P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. 2017.60 z dnia 2017.01.11) – </a:t>
            </a:r>
            <a:r>
              <a:rPr kumimoji="0" lang="pl-P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dalej określanej jako ustawy</a:t>
            </a:r>
            <a:r>
              <a:rPr kumimoji="0" lang="pl-P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pl-P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ustawa z dnia 14 grudnia 2016r. Prawo oświatowe (Dz. 2017.59 z dnia 2017.01.11).</a:t>
            </a:r>
            <a:endParaRPr kumimoji="0" lang="pl-P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l-PL" sz="2000" dirty="0"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Poruszane zagadnienia dotyczą wyłącznie placówek prowadzonych przez samorząd Gminy Olecko.</a:t>
            </a:r>
            <a:endParaRPr kumimoji="0" lang="pl-P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9026" y="704088"/>
            <a:ext cx="8262462" cy="564672"/>
          </a:xfrm>
        </p:spPr>
        <p:txBody>
          <a:bodyPr>
            <a:normAutofit/>
          </a:bodyPr>
          <a:lstStyle/>
          <a:p>
            <a:pPr algn="ctr"/>
            <a:r>
              <a:rPr lang="pl-PL" sz="2400" b="1" dirty="0" smtClean="0"/>
              <a:t>PODSUMOWANIE – DO PROJEKTU UCHWAŁY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9026" y="1556792"/>
            <a:ext cx="8262462" cy="47678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 smtClean="0"/>
              <a:t>Gimnazjum w Babkach Oleckich</a:t>
            </a:r>
            <a:r>
              <a:rPr lang="pl-PL" dirty="0" smtClean="0"/>
              <a:t> wchodzące w skład Zespołu Szkół w Babkach Oleckich </a:t>
            </a:r>
            <a:r>
              <a:rPr lang="pl-PL" b="1" dirty="0" smtClean="0"/>
              <a:t>włącza się </a:t>
            </a:r>
            <a:r>
              <a:rPr lang="pl-PL" dirty="0" smtClean="0"/>
              <a:t>w ośmioletnią SP w Babkach Oleckich na następujących warunkach:</a:t>
            </a:r>
          </a:p>
          <a:p>
            <a:pPr>
              <a:buNone/>
            </a:pPr>
            <a:endParaRPr lang="pl-PL" dirty="0" smtClean="0"/>
          </a:p>
          <a:p>
            <a:pPr lvl="0">
              <a:buNone/>
            </a:pPr>
            <a:r>
              <a:rPr lang="pl-PL" dirty="0" smtClean="0"/>
              <a:t>1) siedziba ośmioletniej szkoły podstawowej: Babki Oleckie 12, </a:t>
            </a:r>
          </a:p>
          <a:p>
            <a:pPr lvl="0">
              <a:buNone/>
            </a:pPr>
            <a:endParaRPr lang="pl-PL" sz="1000" dirty="0" smtClean="0"/>
          </a:p>
          <a:p>
            <a:pPr lvl="0">
              <a:buNone/>
            </a:pPr>
            <a:r>
              <a:rPr lang="pl-PL" dirty="0" smtClean="0"/>
              <a:t>2) szkoła, w której mieszczą się klasy gimnazjalne: Szkoła Podstawowa w Babkach Oleckich,</a:t>
            </a:r>
          </a:p>
          <a:p>
            <a:pPr lvl="0">
              <a:buNone/>
            </a:pPr>
            <a:endParaRPr lang="pl-PL" sz="1000" dirty="0" smtClean="0"/>
          </a:p>
          <a:p>
            <a:pPr lvl="0">
              <a:buNone/>
            </a:pPr>
            <a:r>
              <a:rPr lang="pl-PL" dirty="0" smtClean="0"/>
              <a:t>3) dzień rozpoczęcia działalności szkoły: 1 września 2017 r.,</a:t>
            </a:r>
          </a:p>
          <a:p>
            <a:pPr lvl="0">
              <a:buNone/>
            </a:pPr>
            <a:endParaRPr lang="pl-PL" sz="1000" dirty="0" smtClean="0"/>
          </a:p>
          <a:p>
            <a:pPr lvl="0">
              <a:buNone/>
            </a:pPr>
            <a:r>
              <a:rPr lang="pl-PL" dirty="0" smtClean="0"/>
              <a:t>4) rok szkolny, w którym rozpocznie się kształcenie w klasie I: 2017/2018,</a:t>
            </a:r>
          </a:p>
          <a:p>
            <a:pPr lvl="0">
              <a:buNone/>
            </a:pPr>
            <a:endParaRPr lang="pl-PL" sz="1000" dirty="0" smtClean="0"/>
          </a:p>
          <a:p>
            <a:pPr lvl="0">
              <a:buNone/>
            </a:pPr>
            <a:r>
              <a:rPr lang="pl-PL" dirty="0" smtClean="0"/>
              <a:t>5) dzień zakończenia działalności gimnazjum: 31 sierpnia 2017r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9026" y="704088"/>
            <a:ext cx="8262462" cy="492664"/>
          </a:xfrm>
        </p:spPr>
        <p:txBody>
          <a:bodyPr>
            <a:normAutofit/>
          </a:bodyPr>
          <a:lstStyle/>
          <a:p>
            <a:pPr algn="ctr"/>
            <a:r>
              <a:rPr lang="pl-PL" sz="2400" b="1" dirty="0" smtClean="0"/>
              <a:t>PODSUMOWANIE – DO PROJEKTU UCHWAŁY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9026" y="1484784"/>
            <a:ext cx="8262462" cy="48398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b="1" dirty="0" smtClean="0"/>
              <a:t>Gimnazjum w Judzikach</a:t>
            </a:r>
            <a:r>
              <a:rPr lang="pl-PL" sz="2400" dirty="0" smtClean="0"/>
              <a:t> wchodzące w skład Zespołu Szkół w Judzikach </a:t>
            </a:r>
            <a:r>
              <a:rPr lang="pl-PL" sz="2400" b="1" dirty="0" smtClean="0"/>
              <a:t>włącza się </a:t>
            </a:r>
            <a:r>
              <a:rPr lang="pl-PL" sz="2400" dirty="0" smtClean="0"/>
              <a:t>w ośmioletnią Szkołę Podstawową w Judzikach na następujących warunkach:</a:t>
            </a:r>
          </a:p>
          <a:p>
            <a:pPr marL="0" indent="0">
              <a:buNone/>
            </a:pPr>
            <a:endParaRPr lang="pl-PL" sz="900" dirty="0" smtClean="0"/>
          </a:p>
          <a:p>
            <a:pPr lvl="0">
              <a:buNone/>
            </a:pPr>
            <a:r>
              <a:rPr lang="pl-PL" sz="2400" dirty="0" smtClean="0"/>
              <a:t>1) siedziba ośmioletniej szkoły podstawowej: Judziki 5, </a:t>
            </a:r>
          </a:p>
          <a:p>
            <a:pPr lvl="0">
              <a:buNone/>
            </a:pPr>
            <a:endParaRPr lang="pl-PL" sz="900" dirty="0" smtClean="0"/>
          </a:p>
          <a:p>
            <a:pPr lvl="0">
              <a:buNone/>
            </a:pPr>
            <a:r>
              <a:rPr lang="pl-PL" sz="2400" dirty="0" smtClean="0"/>
              <a:t>2) szkoła, w której mieszczą się klasy gimnazjalne: SP w Judzikach,</a:t>
            </a:r>
          </a:p>
          <a:p>
            <a:pPr lvl="0">
              <a:buNone/>
            </a:pPr>
            <a:endParaRPr lang="pl-PL" sz="900" dirty="0" smtClean="0"/>
          </a:p>
          <a:p>
            <a:pPr lvl="0">
              <a:buNone/>
            </a:pPr>
            <a:r>
              <a:rPr lang="pl-PL" sz="2400" dirty="0" smtClean="0"/>
              <a:t>3) dzień rozpoczęcia działalności szkoły: 1 września 2017 r.,</a:t>
            </a:r>
          </a:p>
          <a:p>
            <a:pPr lvl="0">
              <a:buNone/>
            </a:pPr>
            <a:endParaRPr lang="pl-PL" sz="900" dirty="0" smtClean="0"/>
          </a:p>
          <a:p>
            <a:pPr lvl="0">
              <a:buNone/>
            </a:pPr>
            <a:r>
              <a:rPr lang="pl-PL" sz="2400" dirty="0" smtClean="0"/>
              <a:t>4) rok szkolny, w którym rozpocznie się kształcenie w I klasie: 2017/2018,</a:t>
            </a:r>
          </a:p>
          <a:p>
            <a:pPr lvl="0">
              <a:buNone/>
            </a:pPr>
            <a:endParaRPr lang="pl-PL" sz="900" dirty="0" smtClean="0"/>
          </a:p>
          <a:p>
            <a:pPr lvl="0">
              <a:buNone/>
            </a:pPr>
            <a:r>
              <a:rPr lang="pl-PL" sz="2400" dirty="0" smtClean="0"/>
              <a:t>5) dzień zakończenia działalności gimnazjum: 31 sierpnia 2017r.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9026" y="704088"/>
            <a:ext cx="8262462" cy="492664"/>
          </a:xfrm>
        </p:spPr>
        <p:txBody>
          <a:bodyPr>
            <a:normAutofit/>
          </a:bodyPr>
          <a:lstStyle/>
          <a:p>
            <a:pPr algn="ctr"/>
            <a:r>
              <a:rPr lang="pl-PL" sz="2400" b="1" dirty="0" smtClean="0"/>
              <a:t>PODSUMOWANIE – DO PROJEKTU UCHWAŁY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9026" y="1412776"/>
            <a:ext cx="8262462" cy="49118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400" b="1" dirty="0" smtClean="0"/>
              <a:t>Gimnazjum z Oddziałami Integracyjnymi w Kijewie</a:t>
            </a:r>
            <a:r>
              <a:rPr lang="pl-PL" sz="2400" dirty="0" smtClean="0"/>
              <a:t> </a:t>
            </a:r>
            <a:r>
              <a:rPr lang="pl-PL" sz="2400" b="1" dirty="0" smtClean="0"/>
              <a:t>włącza się </a:t>
            </a:r>
            <a:br>
              <a:rPr lang="pl-PL" sz="2400" b="1" dirty="0" smtClean="0"/>
            </a:br>
            <a:r>
              <a:rPr lang="pl-PL" sz="2400" dirty="0" smtClean="0"/>
              <a:t>w ośmioletnią Szkołę Podstawową im. Marszałka Józefa Piłsudskiego na następujących  warunkach:</a:t>
            </a:r>
          </a:p>
          <a:p>
            <a:pPr marL="0" indent="0">
              <a:buNone/>
            </a:pPr>
            <a:endParaRPr lang="pl-PL" sz="900" dirty="0" smtClean="0"/>
          </a:p>
          <a:p>
            <a:pPr lvl="0">
              <a:buNone/>
            </a:pPr>
            <a:r>
              <a:rPr lang="pl-PL" sz="2400" dirty="0" smtClean="0"/>
              <a:t>1) siedziba ośmioletniej szkoły podstawowej: Gąski 14,   </a:t>
            </a:r>
          </a:p>
          <a:p>
            <a:pPr lvl="0">
              <a:buNone/>
            </a:pPr>
            <a:endParaRPr lang="pl-PL" sz="900" dirty="0" smtClean="0"/>
          </a:p>
          <a:p>
            <a:pPr lvl="0">
              <a:buNone/>
            </a:pPr>
            <a:r>
              <a:rPr lang="pl-PL" sz="2400" dirty="0" smtClean="0"/>
              <a:t>2) szkoła, w której mieszczą się klasy gimnazjalne: SP w Gąskach </a:t>
            </a:r>
            <a:br>
              <a:rPr lang="pl-PL" sz="2400" dirty="0" smtClean="0"/>
            </a:br>
            <a:r>
              <a:rPr lang="pl-PL" sz="2400" dirty="0" smtClean="0"/>
              <a:t>z miejscem odbywania nauki : Kijewo 29 (budynek dotychczasowego gimnazjum),</a:t>
            </a:r>
          </a:p>
          <a:p>
            <a:pPr lvl="0">
              <a:buNone/>
            </a:pPr>
            <a:endParaRPr lang="pl-PL" sz="900" dirty="0" smtClean="0"/>
          </a:p>
          <a:p>
            <a:pPr lvl="0">
              <a:buNone/>
            </a:pPr>
            <a:r>
              <a:rPr lang="pl-PL" sz="2400" dirty="0" smtClean="0"/>
              <a:t>3) dzień rozpoczęcia działalności szkoły: 1 września 2017 r.,</a:t>
            </a:r>
          </a:p>
          <a:p>
            <a:pPr lvl="0">
              <a:buNone/>
            </a:pPr>
            <a:endParaRPr lang="pl-PL" sz="1000" dirty="0" smtClean="0"/>
          </a:p>
          <a:p>
            <a:pPr lvl="0">
              <a:buNone/>
            </a:pPr>
            <a:r>
              <a:rPr lang="pl-PL" sz="2400" dirty="0" smtClean="0"/>
              <a:t>4) rok szkolny, w którym rozpocznie się kształcenie w I klasie: 2017/2018,</a:t>
            </a:r>
          </a:p>
          <a:p>
            <a:pPr lvl="0">
              <a:buNone/>
            </a:pPr>
            <a:endParaRPr lang="pl-PL" sz="1000" dirty="0" smtClean="0"/>
          </a:p>
          <a:p>
            <a:pPr lvl="0">
              <a:buNone/>
            </a:pPr>
            <a:r>
              <a:rPr lang="pl-PL" sz="2400" dirty="0" smtClean="0"/>
              <a:t>5) dzień zakończenia działalności gimnazjum: 31 sierpnia 2017r.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9026" y="704088"/>
            <a:ext cx="8262462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 smtClean="0"/>
              <a:t>ZATRUDNIENIE NAUCZYCIELI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9026" y="1628800"/>
            <a:ext cx="8262462" cy="4695800"/>
          </a:xfrm>
        </p:spPr>
        <p:txBody>
          <a:bodyPr/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wg stanu na 30.09.2016r.</a:t>
            </a:r>
          </a:p>
          <a:p>
            <a:pPr>
              <a:buNone/>
            </a:pPr>
            <a:r>
              <a:rPr lang="pl-PL" dirty="0" smtClean="0"/>
              <a:t>    w gminnych szkołach, przedszkolu i innych formach wychowania przedszkolnego  zatrudnionych jest 226 nauczycieli w pełnym wymiarze oraz 58 – w wymiarze niepełnym, łącznie na 254,74 etatach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  informacja: w ramach dyskusji – dyrektorzy szkół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85800" y="2276872"/>
            <a:ext cx="2547054" cy="3168352"/>
          </a:xfrm>
        </p:spPr>
        <p:txBody>
          <a:bodyPr>
            <a:noAutofit/>
          </a:bodyPr>
          <a:lstStyle/>
          <a:p>
            <a:pPr algn="ctr"/>
            <a:r>
              <a:rPr lang="pl-PL" sz="2400" b="1" u="sng" dirty="0" smtClean="0"/>
              <a:t>Z mocy prawa</a:t>
            </a: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>(art.117 i 191 ustawy) </a:t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> struktura </a:t>
            </a:r>
            <a:br>
              <a:rPr lang="pl-PL" sz="2400" b="1" dirty="0" smtClean="0"/>
            </a:br>
            <a:r>
              <a:rPr lang="pl-PL" sz="2400" b="1" dirty="0" smtClean="0"/>
              <a:t>gminnych </a:t>
            </a:r>
            <a:br>
              <a:rPr lang="pl-PL" sz="2400" b="1" dirty="0" smtClean="0"/>
            </a:br>
            <a:r>
              <a:rPr lang="pl-PL" sz="2400" b="1" dirty="0" smtClean="0"/>
              <a:t>jednostek organizacyjnych</a:t>
            </a:r>
            <a:br>
              <a:rPr lang="pl-PL" sz="2400" b="1" dirty="0" smtClean="0"/>
            </a:br>
            <a:r>
              <a:rPr lang="pl-PL" sz="2400" b="1" dirty="0" smtClean="0"/>
              <a:t>obowiązująca </a:t>
            </a:r>
            <a:br>
              <a:rPr lang="pl-PL" sz="2400" b="1" dirty="0" smtClean="0"/>
            </a:br>
            <a:r>
              <a:rPr lang="pl-PL" sz="2400" b="1" dirty="0" smtClean="0"/>
              <a:t>od 1.09.2017r.</a:t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endParaRPr lang="pl-PL" sz="2400" b="1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3438128" y="404664"/>
          <a:ext cx="5499016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85800" y="476672"/>
            <a:ext cx="8262462" cy="852704"/>
          </a:xfrm>
        </p:spPr>
        <p:txBody>
          <a:bodyPr>
            <a:normAutofit/>
          </a:bodyPr>
          <a:lstStyle/>
          <a:p>
            <a:pPr algn="ctr"/>
            <a:r>
              <a:rPr lang="pl-PL" sz="2400" b="1" dirty="0" smtClean="0"/>
              <a:t>DOTYCHCZASOWE  GIMNAZJA </a:t>
            </a:r>
            <a:endParaRPr lang="pl-PL" sz="24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9026" y="1556792"/>
            <a:ext cx="8262462" cy="4767808"/>
          </a:xfrm>
        </p:spPr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sz="2400" dirty="0" smtClean="0"/>
              <a:t>Z dniem 1 września 2017r likwiduje się klasę I, a w następnych latach kolejne klasy dotychczasowego gimnazjum (art. 127 ust. 1  ustawy);</a:t>
            </a:r>
          </a:p>
          <a:p>
            <a:pPr>
              <a:buNone/>
            </a:pPr>
            <a:endParaRPr lang="pl-PL" sz="2400" dirty="0" smtClean="0"/>
          </a:p>
          <a:p>
            <a:pPr lvl="0"/>
            <a:r>
              <a:rPr lang="pl-PL" sz="2400" dirty="0" smtClean="0"/>
              <a:t>Zgodnie z kompetencją (art. 206 ust.1 ustawy) </a:t>
            </a:r>
            <a:br>
              <a:rPr lang="pl-PL" sz="2400" dirty="0" smtClean="0"/>
            </a:br>
            <a:r>
              <a:rPr lang="pl-PL" sz="2400" dirty="0" smtClean="0"/>
              <a:t>Rada Miejska dotychczasowe gimnazjum może:</a:t>
            </a:r>
          </a:p>
          <a:p>
            <a:pPr lvl="0">
              <a:buNone/>
            </a:pPr>
            <a:r>
              <a:rPr lang="pl-PL" sz="2400" b="1" dirty="0" smtClean="0"/>
              <a:t>    </a:t>
            </a:r>
            <a:r>
              <a:rPr lang="x-none" sz="2400" b="1" smtClean="0"/>
              <a:t>przekształcić</a:t>
            </a:r>
            <a:r>
              <a:rPr lang="x-none" sz="2400" smtClean="0"/>
              <a:t> w ośmioletnią szkołę podstawową,</a:t>
            </a:r>
            <a:endParaRPr lang="pl-PL" sz="2400" dirty="0" smtClean="0"/>
          </a:p>
          <a:p>
            <a:pPr lvl="0">
              <a:buNone/>
            </a:pPr>
            <a:r>
              <a:rPr lang="pl-PL" sz="2400" b="1" dirty="0" smtClean="0"/>
              <a:t>    </a:t>
            </a:r>
            <a:r>
              <a:rPr lang="x-none" sz="2400" b="1" smtClean="0"/>
              <a:t>włączyć</a:t>
            </a:r>
            <a:r>
              <a:rPr lang="x-none" sz="2400" smtClean="0"/>
              <a:t> do ośmioletniej szkoły podstawowej.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9026" y="704088"/>
            <a:ext cx="8262462" cy="1068728"/>
          </a:xfrm>
        </p:spPr>
        <p:txBody>
          <a:bodyPr>
            <a:normAutofit/>
          </a:bodyPr>
          <a:lstStyle/>
          <a:p>
            <a:pPr algn="ctr"/>
            <a:r>
              <a:rPr lang="pl-PL" sz="2400" b="1" dirty="0" smtClean="0"/>
              <a:t>PROPONOWANE DZIAŁANIA WOBEC</a:t>
            </a:r>
            <a:br>
              <a:rPr lang="pl-PL" sz="2400" b="1" dirty="0" smtClean="0"/>
            </a:br>
            <a:r>
              <a:rPr lang="pl-PL" sz="2400" b="1" dirty="0" smtClean="0"/>
              <a:t>Gimnazjum nr 2 im. Mikołaja Kopernika w Olecku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9026" y="2276872"/>
            <a:ext cx="8262462" cy="4047728"/>
          </a:xfrm>
        </p:spPr>
        <p:txBody>
          <a:bodyPr/>
          <a:lstStyle/>
          <a:p>
            <a:pPr>
              <a:buNone/>
            </a:pPr>
            <a:endParaRPr lang="pl-PL" sz="1200" dirty="0" smtClean="0"/>
          </a:p>
          <a:p>
            <a:pPr>
              <a:buNone/>
            </a:pPr>
            <a:r>
              <a:rPr lang="pl-PL" sz="2400" dirty="0" smtClean="0"/>
              <a:t>1) z dniem 1 września 2017r. przekształcenie dotychczasowego Gimnazjum nr 2 w ośmioletnią Szkołę Podstawową nr 2 </a:t>
            </a:r>
            <a:br>
              <a:rPr lang="pl-PL" sz="2400" dirty="0" smtClean="0"/>
            </a:br>
            <a:r>
              <a:rPr lang="pl-PL" sz="2400" dirty="0" smtClean="0"/>
              <a:t>(art. 129 ust. 1 </a:t>
            </a:r>
            <a:r>
              <a:rPr lang="pl-PL" sz="2400" dirty="0" err="1" smtClean="0"/>
              <a:t>pkt</a:t>
            </a:r>
            <a:r>
              <a:rPr lang="pl-PL" sz="2400" dirty="0" smtClean="0"/>
              <a:t> 1 ustawy)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     </a:t>
            </a:r>
          </a:p>
          <a:p>
            <a:pPr>
              <a:buNone/>
            </a:pPr>
            <a:r>
              <a:rPr lang="pl-PL" sz="2400" dirty="0" smtClean="0"/>
              <a:t> </a:t>
            </a:r>
            <a:endParaRPr lang="pl-PL" sz="24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773832" y="4005064"/>
          <a:ext cx="7632848" cy="1680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9026" y="704088"/>
            <a:ext cx="8262462" cy="780696"/>
          </a:xfrm>
        </p:spPr>
        <p:txBody>
          <a:bodyPr>
            <a:normAutofit/>
          </a:bodyPr>
          <a:lstStyle/>
          <a:p>
            <a:pPr algn="ctr"/>
            <a:r>
              <a:rPr lang="pl-PL" sz="2400" b="1" dirty="0" smtClean="0"/>
              <a:t>PROPONOWANE DZIAŁANIA WOBEC</a:t>
            </a:r>
            <a:br>
              <a:rPr lang="pl-PL" sz="2400" b="1" dirty="0" smtClean="0"/>
            </a:br>
            <a:r>
              <a:rPr lang="pl-PL" sz="2400" b="1" dirty="0" smtClean="0"/>
              <a:t>Gimnazjum nr 2 im. Mikołaja Kopernika w Olecku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9026" y="1700808"/>
            <a:ext cx="8262462" cy="4623792"/>
          </a:xfrm>
        </p:spPr>
        <p:txBody>
          <a:bodyPr>
            <a:normAutofit fontScale="92500" lnSpcReduction="10000"/>
          </a:bodyPr>
          <a:lstStyle/>
          <a:p>
            <a:pPr marL="449263" indent="-449263" algn="just">
              <a:buNone/>
            </a:pPr>
            <a:r>
              <a:rPr lang="pl-PL" dirty="0" smtClean="0"/>
              <a:t>2) utworzenie obwodu Szkoły Podstawowej nr 2 w Olecku</a:t>
            </a:r>
          </a:p>
          <a:p>
            <a:pPr marL="449263" indent="-179388" algn="just">
              <a:buNone/>
            </a:pPr>
            <a:r>
              <a:rPr lang="pl-PL" dirty="0" smtClean="0"/>
              <a:t>z części obwodu SP1 i SP3 w Olecku:</a:t>
            </a:r>
          </a:p>
          <a:p>
            <a:pPr marL="449263" indent="-449263" algn="just"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    Armii Krajowej, Chopina, Gołdapska, Gdańska, Słowiańska, Czerwonego Krzyża, Sokola, Spacerowa, Wiejska, Kopernika,11 Listopada, Ludowa, Składowa, Moniuszki, Kiepury, Wieniawskiego, Leśna, Sportowa, </a:t>
            </a:r>
            <a:r>
              <a:rPr lang="pl-PL" dirty="0" err="1" smtClean="0"/>
              <a:t>Sembrzyckiego</a:t>
            </a:r>
            <a:r>
              <a:rPr lang="pl-PL" dirty="0" smtClean="0"/>
              <a:t>, Paderewskiego, Szymanowskiego, Letnia, Parkowa, Klonowa, Kasztanowa, Brzozowa, Dębowa, Akacjowa, Wierzbowa, Grabowa, Andrzeja </a:t>
            </a:r>
            <a:r>
              <a:rPr lang="pl-PL" dirty="0" err="1" smtClean="0"/>
              <a:t>Legusa</a:t>
            </a:r>
            <a:r>
              <a:rPr lang="pl-PL" dirty="0" smtClean="0"/>
              <a:t>, Janusza Pawłowskiego, Mariana Szeremety, Park, Jeziorna, Stroma, Partyzantów, Imionki, Skowronki, Możne, Raczki Wielkie, Nowa Wieś 1-18, Szczecinki, Dąbrowskie – osada, Dworek Mazurski, Przytuły,</a:t>
            </a:r>
          </a:p>
          <a:p>
            <a:pPr marL="449263" indent="-449263" algn="just"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9026" y="704088"/>
            <a:ext cx="8262462" cy="996720"/>
          </a:xfrm>
        </p:spPr>
        <p:txBody>
          <a:bodyPr>
            <a:normAutofit/>
          </a:bodyPr>
          <a:lstStyle/>
          <a:p>
            <a:pPr algn="ctr"/>
            <a:r>
              <a:rPr lang="pl-PL" sz="2400" b="1" dirty="0" smtClean="0"/>
              <a:t>PROPONOWANE DZIAŁANIA WOBEC</a:t>
            </a:r>
            <a:br>
              <a:rPr lang="pl-PL" sz="2400" b="1" dirty="0" smtClean="0"/>
            </a:br>
            <a:r>
              <a:rPr lang="pl-PL" sz="2400" b="1" dirty="0" smtClean="0"/>
              <a:t>Gimnazjum nr 2 im. Mikołaja Kopernika w Olecku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49263" indent="-449263" algn="just">
              <a:buNone/>
            </a:pPr>
            <a:r>
              <a:rPr lang="pl-PL" dirty="0" smtClean="0"/>
              <a:t>3)  podjęcie postanowienia o przeprowadzeniu rekrutacji do kl. I do SP2 na rok szkolny 2017/2018 i tym samym rozpoczęcie kształcenia w kl. I SP 2;</a:t>
            </a:r>
          </a:p>
          <a:p>
            <a:pPr marL="449263" indent="-449263" algn="just">
              <a:buNone/>
            </a:pPr>
            <a:r>
              <a:rPr lang="pl-PL" dirty="0" smtClean="0"/>
              <a:t>4) wskazanie uczniom kl. III w SP1 i SP3 zamieszkałym </a:t>
            </a:r>
            <a:br>
              <a:rPr lang="pl-PL" dirty="0" smtClean="0"/>
            </a:br>
            <a:r>
              <a:rPr lang="pl-PL" dirty="0" smtClean="0"/>
              <a:t>w nowoutworzonym obwodzie Szkoły Podstawowej nr 2 miejsca realizacji obowiązku szkolnego od kl. IV do VIII </a:t>
            </a:r>
            <a:br>
              <a:rPr lang="pl-PL" dirty="0" smtClean="0"/>
            </a:br>
            <a:r>
              <a:rPr lang="pl-PL" dirty="0" smtClean="0"/>
              <a:t>w katach szkolnych 2017/2018 – 2021/2022,</a:t>
            </a:r>
          </a:p>
          <a:p>
            <a:pPr marL="449263" indent="-449263" algn="just">
              <a:buNone/>
            </a:pPr>
            <a:r>
              <a:rPr lang="pl-PL" dirty="0" smtClean="0"/>
              <a:t>5) wskazanie uczniom kl. VI w SP1 i SP3 zamieszkałym </a:t>
            </a:r>
            <a:br>
              <a:rPr lang="pl-PL" dirty="0" smtClean="0"/>
            </a:br>
            <a:r>
              <a:rPr lang="pl-PL" dirty="0" smtClean="0"/>
              <a:t>w nowoutworzonym obwodzie Szkoły Podstawowej nr 2 miejsca realizacji obowiązku szkolnego od kl. VII do VIII w latach szkolnych 2017/2018 – 2022/2023,</a:t>
            </a:r>
          </a:p>
          <a:p>
            <a:pPr marL="449263" indent="-449263" algn="just">
              <a:buNone/>
            </a:pPr>
            <a:r>
              <a:rPr lang="pl-PL" dirty="0" smtClean="0"/>
              <a:t>6)  prowadzenie oddziałów dotychczasowego Gim 2 przez SP2 w roku szkolnym 2017/2018 i 2018/2019.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9026" y="704088"/>
            <a:ext cx="8262462" cy="1140736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700" b="1" dirty="0" smtClean="0"/>
              <a:t>EFEKT WPROWADZENIA ZMIAN OKREŚLONYCH W PKT 1-6</a:t>
            </a: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>liczba oddziałów szkolnych </a:t>
            </a:r>
            <a:br>
              <a:rPr lang="pl-PL" sz="2400" b="1" dirty="0" smtClean="0"/>
            </a:br>
            <a:r>
              <a:rPr lang="pl-PL" sz="2400" b="1" dirty="0" smtClean="0"/>
              <a:t>i przedszkolnych w szkołach podstawowych </a:t>
            </a:r>
            <a:endParaRPr lang="pl-PL" sz="2400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</p:txBody>
      </p:sp>
      <p:graphicFrame>
        <p:nvGraphicFramePr>
          <p:cNvPr id="7" name="Wykres 6"/>
          <p:cNvGraphicFramePr/>
          <p:nvPr/>
        </p:nvGraphicFramePr>
        <p:xfrm>
          <a:off x="413792" y="1988840"/>
          <a:ext cx="828092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9026" y="704088"/>
            <a:ext cx="8262462" cy="996720"/>
          </a:xfrm>
        </p:spPr>
        <p:txBody>
          <a:bodyPr>
            <a:normAutofit/>
          </a:bodyPr>
          <a:lstStyle/>
          <a:p>
            <a:pPr algn="ctr"/>
            <a:r>
              <a:rPr lang="pl-PL" sz="2400" b="1" dirty="0" smtClean="0"/>
              <a:t>PLANOWANE DZIAŁANIA WOBEC</a:t>
            </a:r>
            <a:r>
              <a:rPr lang="pl-PL" sz="2700" b="1" dirty="0" smtClean="0"/>
              <a:t/>
            </a:r>
            <a:br>
              <a:rPr lang="pl-PL" sz="2700" b="1" dirty="0" smtClean="0"/>
            </a:br>
            <a:r>
              <a:rPr lang="pl-PL" sz="2400" b="1" dirty="0" smtClean="0"/>
              <a:t>Gimnazjum z Oddziałami Integracyjnymi w Kijewie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sz="1400" dirty="0" smtClean="0"/>
          </a:p>
          <a:p>
            <a:pPr>
              <a:buNone/>
            </a:pPr>
            <a:r>
              <a:rPr lang="pl-PL" sz="2400" dirty="0" smtClean="0"/>
              <a:t>1) z dniem 1 września 2017r. dotychczasowe Gimnazjum z Oddziałami Integracyjnymi w  Kijewie włączyć do ośmioletniej Szkoły Podstawowej w Gąskach (art. 129 ust. 1 </a:t>
            </a:r>
            <a:r>
              <a:rPr lang="pl-PL" sz="2400" dirty="0" err="1" smtClean="0"/>
              <a:t>pkt</a:t>
            </a:r>
            <a:r>
              <a:rPr lang="pl-PL" sz="2400" dirty="0" smtClean="0"/>
              <a:t> 2 ustawy)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     </a:t>
            </a:r>
          </a:p>
          <a:p>
            <a:pPr>
              <a:buNone/>
            </a:pPr>
            <a:r>
              <a:rPr lang="pl-PL" sz="2800" dirty="0" smtClean="0"/>
              <a:t> </a:t>
            </a:r>
          </a:p>
          <a:p>
            <a:endParaRPr lang="pl-PL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773832" y="3861048"/>
          <a:ext cx="7416824" cy="2088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1070</TotalTime>
  <Words>999</Words>
  <Application>Microsoft Office PowerPoint</Application>
  <PresentationFormat>Niestandardowy</PresentationFormat>
  <Paragraphs>301</Paragraphs>
  <Slides>23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4" baseType="lpstr">
      <vt:lpstr>Przepływ</vt:lpstr>
      <vt:lpstr> ZMIANY W ORGANIZACJI IFUNKCJONOWANIU  SZKÓŁ PODSTAWOWYCH I GIMNAZJÓW W GMINIE OLECKO  </vt:lpstr>
      <vt:lpstr>ZMIANY W ORGANIZACJI IFUNKCJONOWANIU  SZKÓŁ PODSTAWOWYCH I GIMNAZJÓW W GMINIE OLECKO</vt:lpstr>
      <vt:lpstr>Z mocy prawa (art.117 i 191 ustawy)    struktura  gminnych  jednostek organizacyjnych obowiązująca  od 1.09.2017r.  </vt:lpstr>
      <vt:lpstr>DOTYCHCZASOWE  GIMNAZJA </vt:lpstr>
      <vt:lpstr>PROPONOWANE DZIAŁANIA WOBEC Gimnazjum nr 2 im. Mikołaja Kopernika w Olecku</vt:lpstr>
      <vt:lpstr>PROPONOWANE DZIAŁANIA WOBEC Gimnazjum nr 2 im. Mikołaja Kopernika w Olecku</vt:lpstr>
      <vt:lpstr>PROPONOWANE DZIAŁANIA WOBEC Gimnazjum nr 2 im. Mikołaja Kopernika w Olecku</vt:lpstr>
      <vt:lpstr>EFEKT WPROWADZENIA ZMIAN OKREŚLONYCH W PKT 1-6 liczba oddziałów szkolnych  i przedszkolnych w szkołach podstawowych </vt:lpstr>
      <vt:lpstr>PLANOWANE DZIAŁANIA WOBEC Gimnazjum z Oddziałami Integracyjnymi w Kijewie</vt:lpstr>
      <vt:lpstr>PROPONOWANE DZIAŁANIA WOBEC Gimnazjum z Oddziałami Integracyjnymi w Kijewie</vt:lpstr>
      <vt:lpstr>PROPONOWANE DZIAŁANIA WOBEC  Gimnazjum z Oddziałami Integracyjnymi w Kijewie</vt:lpstr>
      <vt:lpstr>EFEKT WPROWADZENIA ZMIAN OKREŚLONYCH W PKT 1-6 liczba oddziałów szkolnych i przedszkolnych  w szkole podstawowej </vt:lpstr>
      <vt:lpstr>  ŁĄCZNA LICZBA ODDZIAŁÓW SZKOLNYCH PO UWZGLĘDNIENIU PROPONOWANYCH ZMIAN  </vt:lpstr>
      <vt:lpstr>ŁĄCZNA LICZBA ODDZIAŁÓW SZKOLNYCH PO UWZGLĘDNIENIU PROPONOWANYCH ZMIAN </vt:lpstr>
      <vt:lpstr>        ŁĄCZNA LICZBA ODDZIAŁÓW PRZEDSZKOLNYCH  W SZKOŁACH PODSTAWOWYCH DLA 6-5-LATKÓW PO UWZGLĘDNIENIU PROPONOWANYCH ZMIAN </vt:lpstr>
      <vt:lpstr>         ŁĄCZNA LICZBA ODDZIAŁÓW PRZEDSZKOLNYCH  W SZKOŁACH PODSTAWOWYCH DLA 6-5-LATKÓW PO UWZGLĘDNIENIU PROPONOWANYCH ZMIAN </vt:lpstr>
      <vt:lpstr>ŁĄCZNA LICZBA ODDZIAŁÓW SZKOLNYCH I PRZEDSZKOLNYCH  W SZKOŁACH PODSTAWOWYCH PO UWZGLĘDNIENIU PROPONOWANYCH ZMIAN</vt:lpstr>
      <vt:lpstr>PODSUMOWANIE – DO PROJEKTU UCHWAŁY</vt:lpstr>
      <vt:lpstr>PODSUMOWANIE – DO PROJEKTU UCHWAŁY</vt:lpstr>
      <vt:lpstr>PODSUMOWANIE – DO PROJEKTU UCHWAŁY</vt:lpstr>
      <vt:lpstr>PODSUMOWANIE – DO PROJEKTU UCHWAŁY</vt:lpstr>
      <vt:lpstr>PODSUMOWANIE – DO PROJEKTU UCHWAŁY</vt:lpstr>
      <vt:lpstr>ZATRUDNIENIE NAUCZYCIELI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ZMIANY W ORGANIZACJI IFUNKCJONOWANIU  SZKÓŁ PODSTAWOWYCH I GIMNAZJÓW W GMINIE OLECKO</dc:title>
  <dc:creator>ER</dc:creator>
  <cp:lastModifiedBy>kkuskowska</cp:lastModifiedBy>
  <cp:revision>97</cp:revision>
  <dcterms:created xsi:type="dcterms:W3CDTF">2017-02-05T10:53:14Z</dcterms:created>
  <dcterms:modified xsi:type="dcterms:W3CDTF">2017-02-13T12:53:55Z</dcterms:modified>
</cp:coreProperties>
</file>