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38" r:id="rId2"/>
    <p:sldId id="453" r:id="rId3"/>
    <p:sldId id="459" r:id="rId4"/>
    <p:sldId id="458" r:id="rId5"/>
    <p:sldId id="463" r:id="rId6"/>
    <p:sldId id="494" r:id="rId7"/>
    <p:sldId id="786" r:id="rId8"/>
    <p:sldId id="787" r:id="rId9"/>
    <p:sldId id="478" r:id="rId10"/>
    <p:sldId id="479" r:id="rId11"/>
    <p:sldId id="480" r:id="rId12"/>
    <p:sldId id="742" r:id="rId13"/>
    <p:sldId id="743" r:id="rId14"/>
    <p:sldId id="744" r:id="rId15"/>
    <p:sldId id="747" r:id="rId16"/>
    <p:sldId id="748" r:id="rId17"/>
    <p:sldId id="749" r:id="rId18"/>
    <p:sldId id="750" r:id="rId19"/>
    <p:sldId id="791" r:id="rId20"/>
    <p:sldId id="792" r:id="rId21"/>
    <p:sldId id="503" r:id="rId22"/>
    <p:sldId id="751" r:id="rId23"/>
    <p:sldId id="766" r:id="rId24"/>
    <p:sldId id="752" r:id="rId25"/>
    <p:sldId id="767" r:id="rId26"/>
    <p:sldId id="768" r:id="rId27"/>
    <p:sldId id="769" r:id="rId28"/>
    <p:sldId id="770" r:id="rId29"/>
    <p:sldId id="771" r:id="rId30"/>
    <p:sldId id="772" r:id="rId31"/>
    <p:sldId id="773" r:id="rId32"/>
    <p:sldId id="774" r:id="rId33"/>
    <p:sldId id="775" r:id="rId34"/>
    <p:sldId id="776" r:id="rId35"/>
    <p:sldId id="777" r:id="rId36"/>
    <p:sldId id="778" r:id="rId37"/>
    <p:sldId id="779" r:id="rId38"/>
    <p:sldId id="781" r:id="rId39"/>
    <p:sldId id="782" r:id="rId40"/>
    <p:sldId id="783" r:id="rId41"/>
    <p:sldId id="784" r:id="rId42"/>
    <p:sldId id="785" r:id="rId43"/>
    <p:sldId id="788" r:id="rId44"/>
    <p:sldId id="789" r:id="rId45"/>
    <p:sldId id="790" r:id="rId46"/>
    <p:sldId id="439" r:id="rId47"/>
  </p:sldIdLst>
  <p:sldSz cx="9144000" cy="6858000" type="screen4x3"/>
  <p:notesSz cx="6735763" cy="9866313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15"/>
    <a:srgbClr val="006600"/>
    <a:srgbClr val="003399"/>
    <a:srgbClr val="663300"/>
    <a:srgbClr val="002E00"/>
    <a:srgbClr val="1ECB01"/>
    <a:srgbClr val="3333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595" autoAdjust="0"/>
  </p:normalViewPr>
  <p:slideViewPr>
    <p:cSldViewPr>
      <p:cViewPr>
        <p:scale>
          <a:sx n="91" d="100"/>
          <a:sy n="91" d="100"/>
        </p:scale>
        <p:origin x="-211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BB45F1-A558-498C-BBD1-F8AE24E46E5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1937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1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81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6E24FF-4AA7-4524-A817-203543B29D9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2766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E24FF-4AA7-4524-A817-203543B29D94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532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E24FF-4AA7-4524-A817-203543B29D94}" type="slidenum">
              <a:rPr lang="pl-PL" altLang="pl-PL" smtClean="0"/>
              <a:pPr>
                <a:defRPr/>
              </a:pPr>
              <a:t>43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910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Zmieniać tylko dane dla Gmin</a:t>
            </a:r>
            <a:r>
              <a:rPr lang="pl-PL" baseline="0" dirty="0" smtClean="0"/>
              <a:t> wg tabelki w emailu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E24FF-4AA7-4524-A817-203543B29D94}" type="slidenum">
              <a:rPr lang="pl-PL" altLang="pl-PL" smtClean="0"/>
              <a:pPr>
                <a:defRPr/>
              </a:pPr>
              <a:t>44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493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 podstawie tabeli 7-6 w cz. 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E24FF-4AA7-4524-A817-203543B29D94}" type="slidenum">
              <a:rPr lang="pl-PL" altLang="pl-PL" smtClean="0"/>
              <a:pPr>
                <a:defRPr/>
              </a:pPr>
              <a:t>45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899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022AB1-B9CB-472D-A7AA-1F04BA932D93}" type="slidenum">
              <a:rPr lang="fr-CA" altLang="pl-PL" smtClean="0"/>
              <a:pPr algn="r" eaLnBrk="1" hangingPunct="1">
                <a:spcBef>
                  <a:spcPct val="0"/>
                </a:spcBef>
              </a:pPr>
              <a:t>46</a:t>
            </a:fld>
            <a:endParaRPr lang="fr-CA" altLang="pl-PL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35013"/>
            <a:ext cx="4913312" cy="368617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FD24-EE40-42FC-AA7A-31F9D52292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160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6D31-D74F-43D1-838D-6BD25B0762D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3808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FD618-4B7B-4798-8ADF-8FE0AF5BDEA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29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A312-6280-405F-8241-352668DE122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647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5566-C362-4809-8A43-81A06225558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920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6CD4-3F2F-4CBB-9BEB-DC4C34DDF9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76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0360-BA39-492D-B2FD-41B766A04A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42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05654-901B-4A13-B94F-C3BF542E32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4898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8AB4-9F79-46C7-9BD4-52A747DF20A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568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793FB-E8A2-4CC6-840D-EAC9B6317A4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999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5ECB0-F6AE-46A9-A84E-3ECCDCF578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059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973105-41EA-47B1-9048-0B7E742C9F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9"/>
          <p:cNvSpPr>
            <a:spLocks noChangeArrowheads="1"/>
          </p:cNvSpPr>
          <p:nvPr/>
        </p:nvSpPr>
        <p:spPr bwMode="auto">
          <a:xfrm>
            <a:off x="562968" y="3445102"/>
            <a:ext cx="8257504" cy="1600002"/>
          </a:xfrm>
          <a:prstGeom prst="rect">
            <a:avLst/>
          </a:prstGeom>
          <a:solidFill>
            <a:srgbClr val="365F91"/>
          </a:solidFill>
          <a:ln w="9525">
            <a:solidFill>
              <a:srgbClr val="365F9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/>
          </a:p>
        </p:txBody>
      </p:sp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331912" y="2948910"/>
            <a:ext cx="65532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pl-PL" sz="3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Gospodarki Niskoemisyjnej dla </a:t>
            </a:r>
            <a:r>
              <a:rPr lang="pl-PL" sz="3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gminy Olecko</a:t>
            </a:r>
            <a:endParaRPr lang="pl-PL" sz="3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1" name="Rectangle 3"/>
          <p:cNvSpPr txBox="1">
            <a:spLocks noChangeArrowheads="1"/>
          </p:cNvSpPr>
          <p:nvPr/>
        </p:nvSpPr>
        <p:spPr bwMode="auto">
          <a:xfrm>
            <a:off x="3060700" y="5085184"/>
            <a:ext cx="3095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pl-PL" altLang="pl-PL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pl-PL" altLang="pl-PL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pl-PL" altLang="pl-PL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21.06.2016 </a:t>
            </a:r>
            <a:endParaRPr lang="pl-PL" altLang="pl-PL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pl-PL" altLang="pl-PL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Obraz 20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9" y="774335"/>
            <a:ext cx="2388693" cy="184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Z:\Projekty\Plany Gospodarki Niskoemisyjnej\PGN Olecko\herb_Olecko_H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70" y="620688"/>
            <a:ext cx="1806198" cy="215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539552" y="333375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675804" y="539284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Inwentaryzacja bazowej emisji CO</a:t>
            </a:r>
            <a:r>
              <a:rPr lang="pl-PL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pl-PL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70756" y="1628800"/>
            <a:ext cx="75686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Dokument opracowano zgodnie z wytycznymi Porozumienia Burmistrzów przedstawionymi na początku roku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2010,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zawierającymi m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nowe wskaźniki emisji CO</a:t>
            </a:r>
            <a:r>
              <a:rPr lang="pl-PL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dla poszczególnych nośników. W celu obliczenia emisji CO</a:t>
            </a:r>
            <a:r>
              <a:rPr lang="pl-PL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w roku bazowym wyznacza się zużycie energii finalnej dla poszczególnych sektorów odbiorców w tych latach na obszarze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gminy Olecko. </a:t>
            </a:r>
          </a:p>
          <a:p>
            <a:pPr algn="just"/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Wyróżniono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następujące sektory odbiorców: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sektor obiektów/instalacji użyteczności publicznej,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sektor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handel, usługi, przedsiębiorstwa,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sektor mieszkalny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oświetlenie uliczne,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sektor transportowy.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539552" y="333375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564704" y="539284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Wskaźniki emisji CO</a:t>
            </a:r>
            <a:r>
              <a:rPr lang="pl-PL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pl-PL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72723"/>
              </p:ext>
            </p:extLst>
          </p:nvPr>
        </p:nvGraphicFramePr>
        <p:xfrm>
          <a:off x="1475656" y="1412776"/>
          <a:ext cx="6840759" cy="4117163"/>
        </p:xfrm>
        <a:graphic>
          <a:graphicData uri="http://schemas.openxmlformats.org/drawingml/2006/table">
            <a:tbl>
              <a:tblPr/>
              <a:tblGrid>
                <a:gridCol w="1368152"/>
                <a:gridCol w="1438018"/>
                <a:gridCol w="4034589"/>
              </a:tblGrid>
              <a:tr h="68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Nośnik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Wartość wskaźnika (Mg CO</a:t>
                      </a:r>
                      <a:r>
                        <a:rPr lang="pl-PL" sz="1200" baseline="-2500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l-PL" sz="120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/MWh)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Źródła danych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14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Energia elektryczna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 smtClean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0,8315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 smtClean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KOBiZE </a:t>
                      </a:r>
                      <a:r>
                        <a:rPr lang="pl-PL" sz="12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- Referencyjny wskaźnik jednostkowej emisyjności dwutlenku węgla przy produkcji energii elektrycznej do wyznaczania poziomu bazowego dla projektów JI realizowanych w Polsce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kern="1200" dirty="0" smtClean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Gaz ziemny</a:t>
                      </a:r>
                      <a:endParaRPr lang="pl-PL" sz="1200" kern="1200" dirty="0">
                        <a:solidFill>
                          <a:srgbClr val="17365D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kern="1200" dirty="0" smtClean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0,201</a:t>
                      </a:r>
                      <a:endParaRPr lang="pl-PL" sz="1200" kern="1200" dirty="0">
                        <a:solidFill>
                          <a:srgbClr val="17365D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KOBIZE - Wartości opałowe (WO) i wskaźniki emisji CO</a:t>
                      </a:r>
                      <a:r>
                        <a:rPr lang="pl-PL" sz="1200" baseline="-250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l-PL" sz="12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(WE) w </a:t>
                      </a:r>
                      <a:r>
                        <a:rPr lang="pl-PL" sz="120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roku </a:t>
                      </a:r>
                      <a:r>
                        <a:rPr lang="pl-PL" sz="1200" smtClean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2011 </a:t>
                      </a:r>
                      <a:r>
                        <a:rPr lang="pl-PL" sz="12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do raportowania w ramach Wspólnotowego Systemu Handlu Uprawnieniami do Emisji za rok </a:t>
                      </a:r>
                      <a:r>
                        <a:rPr lang="pl-PL" sz="1200" dirty="0" smtClean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2014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Olej opałowy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0,276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Benzyna silnikowa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0,247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Olej napędowy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0,264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Ciekły </a:t>
                      </a:r>
                      <a:r>
                        <a:rPr lang="pl-PL" sz="1200" dirty="0" smtClean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gaz</a:t>
                      </a:r>
                      <a:r>
                        <a:rPr lang="pl-PL" sz="1200" baseline="0" dirty="0" smtClean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ziemny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0,225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kern="1200" dirty="0" smtClean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Gaz ziemny LNG</a:t>
                      </a:r>
                      <a:endParaRPr lang="pl-PL" sz="1200" kern="1200" dirty="0">
                        <a:solidFill>
                          <a:srgbClr val="17365D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kern="1200" dirty="0" smtClean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0,201</a:t>
                      </a:r>
                      <a:endParaRPr lang="pl-PL" sz="1200" kern="1200" dirty="0">
                        <a:solidFill>
                          <a:srgbClr val="17365D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8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Węgiel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 smtClean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0,341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Ciepło sieciowe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0,473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17365D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Przedsiębiorstwa ciepłownicze - ankieta dotycząca emisji zanieczyszczeń ze źródeł ciepła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0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10744" y="740876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90763" y="980728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Cel strategiczny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3" y="3275191"/>
            <a:ext cx="7884876" cy="98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6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30724" y="312668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55576" y="518577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Cele szczegółowe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17" y="1412776"/>
            <a:ext cx="6629987" cy="4464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027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30724" y="312668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55576" y="518577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Cele szczegółowe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9" y="2137012"/>
            <a:ext cx="7547560" cy="2652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25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30724" y="312668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55576" y="518577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Obszary interwencji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3" y="1412776"/>
            <a:ext cx="5899150" cy="4924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900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30724" y="312668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55576" y="518577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Obszary interwencji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04" y="1412776"/>
            <a:ext cx="5899150" cy="5159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30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30724" y="312668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55576" y="518577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Obszary interwencji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54" y="1719038"/>
            <a:ext cx="6772316" cy="324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97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30724" y="312668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55576" y="518577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Obszary interwencji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07" y="1844824"/>
            <a:ext cx="6806744" cy="3425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64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539552" y="333375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251519" y="539284"/>
            <a:ext cx="8496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Zużycie energii w 2014 r. oraz prognoza do roku 2020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9" y="1628800"/>
            <a:ext cx="9036496" cy="327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0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395536" y="333375"/>
            <a:ext cx="8496944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435122" y="476250"/>
            <a:ext cx="8529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pl-PL" sz="2800" b="0" i="0" dirty="0"/>
              <a:t>Charakterystyka </a:t>
            </a:r>
            <a:r>
              <a:rPr lang="pl-PL" sz="2800" b="0" i="0" dirty="0" smtClean="0"/>
              <a:t>społeczno-gospodarcza Gminy Olecko</a:t>
            </a:r>
            <a:endParaRPr lang="pl-PL" altLang="pl-PL" sz="2800" b="0" i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8" y="1628800"/>
            <a:ext cx="7796819" cy="391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3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539552" y="333375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444114" y="536701"/>
            <a:ext cx="8399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Emisja CO2 </a:t>
            </a:r>
            <a:r>
              <a:rPr lang="pl-PL" dirty="0">
                <a:solidFill>
                  <a:schemeClr val="bg1"/>
                </a:solidFill>
                <a:latin typeface="Calibri" pitchFamily="34" charset="0"/>
              </a:rPr>
              <a:t>w </a:t>
            </a: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2014 </a:t>
            </a:r>
            <a:r>
              <a:rPr lang="pl-PL" dirty="0">
                <a:solidFill>
                  <a:schemeClr val="bg1"/>
                </a:solidFill>
                <a:latin typeface="Calibri" pitchFamily="34" charset="0"/>
              </a:rPr>
              <a:t>r. oraz prognoza do roku 2020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" y="1844824"/>
            <a:ext cx="9054783" cy="314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0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755576" y="2647027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574284" y="2852936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Przedsięwzięcia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cxnSp>
        <p:nvCxnSpPr>
          <p:cNvPr id="6" name="Łącznik prosty ze strzałką 5"/>
          <p:cNvCxnSpPr/>
          <p:nvPr/>
        </p:nvCxnSpPr>
        <p:spPr bwMode="auto">
          <a:xfrm>
            <a:off x="4932040" y="838776"/>
            <a:ext cx="1080120" cy="69944"/>
          </a:xfrm>
          <a:prstGeom prst="straightConnector1">
            <a:avLst/>
          </a:prstGeom>
          <a:solidFill>
            <a:srgbClr val="008000">
              <a:alpha val="73000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Łącznik prosty ze strzałką 9"/>
          <p:cNvCxnSpPr/>
          <p:nvPr/>
        </p:nvCxnSpPr>
        <p:spPr bwMode="auto">
          <a:xfrm>
            <a:off x="4644008" y="980728"/>
            <a:ext cx="914400" cy="914400"/>
          </a:xfrm>
          <a:prstGeom prst="straightConnector1">
            <a:avLst/>
          </a:prstGeom>
          <a:solidFill>
            <a:srgbClr val="008000">
              <a:alpha val="73000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Łącznik prosty ze strzałką 11"/>
          <p:cNvCxnSpPr/>
          <p:nvPr/>
        </p:nvCxnSpPr>
        <p:spPr bwMode="auto">
          <a:xfrm>
            <a:off x="4572000" y="908720"/>
            <a:ext cx="914400" cy="914400"/>
          </a:xfrm>
          <a:prstGeom prst="straightConnector1">
            <a:avLst/>
          </a:prstGeom>
          <a:solidFill>
            <a:srgbClr val="008000">
              <a:alpha val="73000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Łącznik prosty ze strzałką 13"/>
          <p:cNvCxnSpPr/>
          <p:nvPr/>
        </p:nvCxnSpPr>
        <p:spPr bwMode="auto">
          <a:xfrm>
            <a:off x="4572000" y="908720"/>
            <a:ext cx="986408" cy="288032"/>
          </a:xfrm>
          <a:prstGeom prst="straightConnector1">
            <a:avLst/>
          </a:prstGeom>
          <a:solidFill>
            <a:srgbClr val="008000">
              <a:alpha val="73000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Łącznik prosty ze strzałką 15"/>
          <p:cNvCxnSpPr/>
          <p:nvPr/>
        </p:nvCxnSpPr>
        <p:spPr bwMode="auto">
          <a:xfrm flipV="1">
            <a:off x="4788024" y="980728"/>
            <a:ext cx="1296144" cy="457200"/>
          </a:xfrm>
          <a:prstGeom prst="straightConnector1">
            <a:avLst/>
          </a:prstGeom>
          <a:solidFill>
            <a:srgbClr val="008000">
              <a:alpha val="73000"/>
            </a:srgbClr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pole tekstowe 20"/>
          <p:cNvSpPr txBox="1"/>
          <p:nvPr/>
        </p:nvSpPr>
        <p:spPr>
          <a:xfrm>
            <a:off x="5868144" y="19244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Unikalny symbol przedsięwzięcia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49" y="861034"/>
            <a:ext cx="5684118" cy="510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Łącznik prosty ze strzałką 6"/>
          <p:cNvCxnSpPr>
            <a:stCxn id="21" idx="2"/>
          </p:cNvCxnSpPr>
          <p:nvPr/>
        </p:nvCxnSpPr>
        <p:spPr bwMode="auto">
          <a:xfrm flipH="1">
            <a:off x="6732242" y="530999"/>
            <a:ext cx="756082" cy="377721"/>
          </a:xfrm>
          <a:prstGeom prst="straightConnector1">
            <a:avLst/>
          </a:prstGeom>
          <a:solidFill>
            <a:srgbClr val="008000">
              <a:alpha val="7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63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96957"/>
              </p:ext>
            </p:extLst>
          </p:nvPr>
        </p:nvGraphicFramePr>
        <p:xfrm>
          <a:off x="827584" y="2221339"/>
          <a:ext cx="7561580" cy="23977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OLE01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Aktualizacja</a:t>
                      </a:r>
                      <a:r>
                        <a:rPr lang="pl-PL" baseline="0" dirty="0" smtClean="0"/>
                        <a:t> „Planu Gospodarki Niskoemisyjnej dla Gminy Olecko”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099856"/>
              </p:ext>
            </p:extLst>
          </p:nvPr>
        </p:nvGraphicFramePr>
        <p:xfrm>
          <a:off x="827584" y="2221339"/>
          <a:ext cx="7561580" cy="225448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OLE02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Budowa infrastruktury oświetleniowej w Olecku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r>
                        <a:rPr lang="pl-PL" baseline="0" dirty="0" smtClean="0"/>
                        <a:t> 000</a:t>
                      </a:r>
                      <a:r>
                        <a:rPr lang="pl-PL" dirty="0" smtClean="0"/>
                        <a:t>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8 000 000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737,93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613,59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5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00488"/>
              </p:ext>
            </p:extLst>
          </p:nvPr>
        </p:nvGraphicFramePr>
        <p:xfrm>
          <a:off x="827584" y="2221339"/>
          <a:ext cx="7561580" cy="2672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OLE03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Termomodernizacja obiektów</a:t>
                      </a:r>
                      <a:r>
                        <a:rPr lang="pl-PL" baseline="0" dirty="0" smtClean="0"/>
                        <a:t> użyteczności publicznej należących do Gminy Olecko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12 000</a:t>
                      </a:r>
                      <a:r>
                        <a:rPr lang="pl-PL" dirty="0" smtClean="0"/>
                        <a:t>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12 000 000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1 944,60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919,80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0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27415"/>
              </p:ext>
            </p:extLst>
          </p:nvPr>
        </p:nvGraphicFramePr>
        <p:xfrm>
          <a:off x="827584" y="2221339"/>
          <a:ext cx="7561580" cy="2672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OLE04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Termomodernizacja budynków użyteczności</a:t>
                      </a:r>
                      <a:r>
                        <a:rPr lang="pl-PL" baseline="0" dirty="0" smtClean="0"/>
                        <a:t> publicznej należących do pozostałych podmiotów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2 000</a:t>
                      </a:r>
                      <a:r>
                        <a:rPr lang="pl-PL" dirty="0" smtClean="0"/>
                        <a:t>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400,00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133,20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0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914425"/>
              </p:ext>
            </p:extLst>
          </p:nvPr>
        </p:nvGraphicFramePr>
        <p:xfrm>
          <a:off x="827584" y="2221339"/>
          <a:ext cx="7561580" cy="29464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OLE05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mtClean="0"/>
                        <a:t>Budowa obiektu</a:t>
                      </a:r>
                      <a:r>
                        <a:rPr lang="pl-PL" baseline="0" smtClean="0"/>
                        <a:t> niskoenergetycznego – budynek świetlicy wiejskiej z boksem garażowym w Gąskach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1 000</a:t>
                      </a:r>
                      <a:r>
                        <a:rPr lang="pl-PL" dirty="0" smtClean="0"/>
                        <a:t>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111,11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52,56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22346"/>
              </p:ext>
            </p:extLst>
          </p:nvPr>
        </p:nvGraphicFramePr>
        <p:xfrm>
          <a:off x="827584" y="1412776"/>
          <a:ext cx="7561580" cy="3769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OLE06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Monitoring zużycia paliw i nośników energii w budynkach użyteczności</a:t>
                      </a:r>
                      <a:r>
                        <a:rPr lang="pl-PL" baseline="0" dirty="0" smtClean="0"/>
                        <a:t> publicznej, system zarządzania energią w </a:t>
                      </a:r>
                      <a:r>
                        <a:rPr lang="pl-PL" dirty="0" smtClean="0"/>
                        <a:t>budynkach użyteczności</a:t>
                      </a:r>
                      <a:r>
                        <a:rPr lang="pl-PL" baseline="0" dirty="0" smtClean="0"/>
                        <a:t> publicznej </a:t>
                      </a:r>
                      <a:endParaRPr lang="pl-PL" dirty="0" smtClean="0"/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30</a:t>
                      </a:r>
                      <a:r>
                        <a:rPr lang="pl-PL" dirty="0" smtClean="0"/>
                        <a:t>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291,69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137,97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2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098124"/>
              </p:ext>
            </p:extLst>
          </p:nvPr>
        </p:nvGraphicFramePr>
        <p:xfrm>
          <a:off x="827584" y="2221339"/>
          <a:ext cx="7561580" cy="29464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OLE07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Edukacja ekologiczna ze</a:t>
                      </a:r>
                      <a:r>
                        <a:rPr lang="pl-PL" baseline="0" dirty="0" smtClean="0"/>
                        <a:t> szczególnym uwzględnieniem gospodarki niskoemisyjnej w zakresie jednostek oświatowych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4 500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1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539552" y="333375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1655674" y="539284"/>
            <a:ext cx="65887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>
                <a:solidFill>
                  <a:schemeClr val="bg1"/>
                </a:solidFill>
                <a:latin typeface="Calibri" pitchFamily="34" charset="0"/>
              </a:rPr>
              <a:t>Energia </a:t>
            </a: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elektryczna – struktura sprzedaży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18" y="1844824"/>
            <a:ext cx="5886978" cy="35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533651"/>
              </p:ext>
            </p:extLst>
          </p:nvPr>
        </p:nvGraphicFramePr>
        <p:xfrm>
          <a:off x="827584" y="2221339"/>
          <a:ext cx="7561580" cy="2672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OLE08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Wdrażanie</a:t>
                      </a:r>
                      <a:r>
                        <a:rPr lang="pl-PL" baseline="0" dirty="0" smtClean="0"/>
                        <a:t> systemu zielonych zamówień/zakupów publicznych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1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57259"/>
              </p:ext>
            </p:extLst>
          </p:nvPr>
        </p:nvGraphicFramePr>
        <p:xfrm>
          <a:off x="827584" y="2221339"/>
          <a:ext cx="7561580" cy="29464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OLE09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Organizacja</a:t>
                      </a:r>
                      <a:r>
                        <a:rPr lang="pl-PL" baseline="0" dirty="0" smtClean="0"/>
                        <a:t> akcji społecznych związanych z ograniczeniem emisji, efektywnością energetyczną oraz wykorzystaniem OZE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4 500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2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01437"/>
              </p:ext>
            </p:extLst>
          </p:nvPr>
        </p:nvGraphicFramePr>
        <p:xfrm>
          <a:off x="827584" y="2221339"/>
          <a:ext cx="7561580" cy="225448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OLE10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Termomodernizacja budynków wielorodzinnych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12 000 000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pl-PL" baseline="0" dirty="0" smtClean="0"/>
                        <a:t> 000 000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pl-PL" baseline="0" dirty="0" smtClean="0"/>
                        <a:t> 973,19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933,32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5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79056"/>
              </p:ext>
            </p:extLst>
          </p:nvPr>
        </p:nvGraphicFramePr>
        <p:xfrm>
          <a:off x="827584" y="2221339"/>
          <a:ext cx="7561580" cy="23977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OLE11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Modernizacja oświetlenia w częściach wspólnych</a:t>
                      </a:r>
                      <a:r>
                        <a:rPr lang="pl-PL" baseline="0" dirty="0" smtClean="0"/>
                        <a:t> budynków wielorodzinnych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2 000 000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640,00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532,16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575754"/>
              </p:ext>
            </p:extLst>
          </p:nvPr>
        </p:nvGraphicFramePr>
        <p:xfrm>
          <a:off x="827584" y="2221339"/>
          <a:ext cx="7561580" cy="23977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OLE12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Modernizacja infrastruktury</a:t>
                      </a:r>
                      <a:r>
                        <a:rPr lang="pl-PL" baseline="0" dirty="0" smtClean="0"/>
                        <a:t> ciepłowniczej w Gminie Olecko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</a:t>
                      </a:r>
                      <a:r>
                        <a:rPr lang="pl-PL" baseline="0" dirty="0" smtClean="0"/>
                        <a:t> 000 000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2 612,16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1 235,55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8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659473"/>
              </p:ext>
            </p:extLst>
          </p:nvPr>
        </p:nvGraphicFramePr>
        <p:xfrm>
          <a:off x="827584" y="1700808"/>
          <a:ext cx="7561580" cy="32207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OLE13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Działania</a:t>
                      </a:r>
                      <a:r>
                        <a:rPr lang="pl-PL" baseline="0" dirty="0" smtClean="0"/>
                        <a:t> edukacyjne dla przedsiębiorstw/akcje dla przedsiębiorstw dot. zagadnień związanych z ograniczeniem zużycia energii/ ograniczeniem emisji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1796"/>
              </p:ext>
            </p:extLst>
          </p:nvPr>
        </p:nvGraphicFramePr>
        <p:xfrm>
          <a:off x="827584" y="1700808"/>
          <a:ext cx="7561580" cy="32207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OLE14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Poprawa efektywności energetycznej, wykorzystanie OZE oraz wysokosprawnej kogeneracji w grupie</a:t>
                      </a:r>
                      <a:r>
                        <a:rPr lang="pl-PL" baseline="0" dirty="0" smtClean="0"/>
                        <a:t> handel, usługi, przedsiębiorstwa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2 000 000,00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1 750,02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827,76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1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37342"/>
              </p:ext>
            </p:extLst>
          </p:nvPr>
        </p:nvGraphicFramePr>
        <p:xfrm>
          <a:off x="827584" y="1772816"/>
          <a:ext cx="7561580" cy="2672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OLE15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Budowa budynków komercyjnych energooszczędnych i pasywnych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3 000 000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333,33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157,67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9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771331"/>
              </p:ext>
            </p:extLst>
          </p:nvPr>
        </p:nvGraphicFramePr>
        <p:xfrm>
          <a:off x="827584" y="2068702"/>
          <a:ext cx="7561580" cy="225448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OLE16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Budowa</a:t>
                      </a:r>
                      <a:r>
                        <a:rPr lang="pl-PL" baseline="0" dirty="0" smtClean="0"/>
                        <a:t> ścieżek rowerowych – etap I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8 000 000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r>
                        <a:rPr lang="pl-PL" baseline="0" dirty="0" smtClean="0"/>
                        <a:t> 000 000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1 897,80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472,55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6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01938"/>
              </p:ext>
            </p:extLst>
          </p:nvPr>
        </p:nvGraphicFramePr>
        <p:xfrm>
          <a:off x="827584" y="2094601"/>
          <a:ext cx="7561580" cy="225448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OLE17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Budowa</a:t>
                      </a:r>
                      <a:r>
                        <a:rPr lang="pl-PL" baseline="0" dirty="0" smtClean="0"/>
                        <a:t> i przebudowa dróg gminnych i powiatowych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8 000 000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1 200 000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2 846,7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708,8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6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801544" y="404664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801544" y="610573"/>
            <a:ext cx="799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>
                <a:solidFill>
                  <a:schemeClr val="bg1"/>
                </a:solidFill>
                <a:latin typeface="Calibri" pitchFamily="34" charset="0"/>
              </a:rPr>
              <a:t>Energia </a:t>
            </a: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elektryczna – dynamika sprzedaży, MWh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72" y="2008272"/>
            <a:ext cx="6366453" cy="381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2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912815"/>
              </p:ext>
            </p:extLst>
          </p:nvPr>
        </p:nvGraphicFramePr>
        <p:xfrm>
          <a:off x="827584" y="1772816"/>
          <a:ext cx="7561580" cy="29464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OLE18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Przygotowanie i przeprowadzenie kampanii społecznych związanych z efektywnym i ekologicznym transportem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</a:t>
                      </a:r>
                      <a:r>
                        <a:rPr lang="pl-PL" baseline="0" dirty="0" smtClean="0"/>
                        <a:t> 000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474,45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118,14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2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053557"/>
              </p:ext>
            </p:extLst>
          </p:nvPr>
        </p:nvGraphicFramePr>
        <p:xfrm>
          <a:off x="827584" y="1772816"/>
          <a:ext cx="7561580" cy="32207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13580"/>
                <a:gridCol w="3048000"/>
              </a:tblGrid>
              <a:tr h="7711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OLE19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Uwzględnianie w planach zagospodarowania przestrzennego zapisów mogących wpływać na ograniczenie emisji zanieczyszczeń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 inwestycyjne łącznie,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Koszty</a:t>
                      </a:r>
                      <a:r>
                        <a:rPr lang="pl-PL" baseline="0" dirty="0" smtClean="0"/>
                        <a:t> gminy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Roczna oszczędność</a:t>
                      </a:r>
                      <a:r>
                        <a:rPr lang="pl-PL" baseline="0" dirty="0" smtClean="0"/>
                        <a:t> energii, MWh/rok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Roczne</a:t>
                      </a:r>
                      <a:r>
                        <a:rPr lang="pl-PL" baseline="0" dirty="0" smtClean="0"/>
                        <a:t> zmniejszenie emisji CO2, MgCO2/rok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6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539552" y="333375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564704" y="539284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Wyznaczenie efektu ekologicznego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14563"/>
            <a:ext cx="9144000" cy="192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7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539552" y="333375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564704" y="539284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Wyznaczenie efektu ekologicznego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3600"/>
            <a:ext cx="9036496" cy="140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1187624" y="377379"/>
            <a:ext cx="7488832" cy="3024336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1115616" y="353001"/>
            <a:ext cx="784887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Redukcja emisji CO</a:t>
            </a:r>
            <a:r>
              <a:rPr lang="pl-PL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 w 2020 w stosunku do roku bazowego: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cel krajowy – 20,00% (w stosunku do roku 1990), 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w Gminie Olecko – 4,6%. 	</a:t>
            </a:r>
          </a:p>
          <a:p>
            <a:pPr lvl="1" algn="ctr" eaLnBrk="1" hangingPunct="1">
              <a:spcBef>
                <a:spcPct val="50000"/>
              </a:spcBef>
              <a:buFontTx/>
              <a:buChar char="-"/>
            </a:pP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11560" y="3789039"/>
            <a:ext cx="8352928" cy="186735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99592" y="3840515"/>
            <a:ext cx="78488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W przypadku braku realizacji przedsięwzięć </a:t>
            </a:r>
            <a:br>
              <a:rPr lang="pl-PL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w Gminie Olecko nastąpiłby wzrost emisji CO</a:t>
            </a:r>
            <a:r>
              <a:rPr lang="pl-PL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 o 2,25% w stosunku do roku bazowego.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984858" y="1556792"/>
            <a:ext cx="7488832" cy="3024336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804838" y="1574602"/>
            <a:ext cx="77276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Nakłady inwestycyjne w mieście:</a:t>
            </a:r>
          </a:p>
          <a:p>
            <a:pPr lvl="1" algn="just" eaLnBrk="1" hangingPunct="1">
              <a:spcBef>
                <a:spcPct val="50000"/>
              </a:spcBef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Całkowite – </a:t>
            </a:r>
            <a:r>
              <a:rPr lang="pl-PL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68 180 000 (do roku 2020),</a:t>
            </a:r>
          </a:p>
          <a:p>
            <a:pPr lvl="1" algn="just" eaLnBrk="1" hangingPunct="1">
              <a:spcBef>
                <a:spcPct val="50000"/>
              </a:spcBef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Koszty gminy – </a:t>
            </a:r>
            <a:r>
              <a:rPr lang="pl-PL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30 649 000 </a:t>
            </a:r>
            <a:r>
              <a:rPr lang="pl-PL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do roku 2020).</a:t>
            </a:r>
          </a:p>
        </p:txBody>
      </p:sp>
    </p:spTree>
    <p:extLst>
      <p:ext uri="{BB962C8B-B14F-4D97-AF65-F5344CB8AC3E}">
        <p14:creationId xmlns:p14="http://schemas.microsoft.com/office/powerpoint/2010/main" val="14606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4213" y="1773238"/>
            <a:ext cx="78486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l-P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  <a:endParaRPr lang="en-GB" sz="2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sym typeface="Wingdings 2" pitchFamily="18" charset="2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005513" y="5707063"/>
            <a:ext cx="29527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l-PL" altLang="pl-PL" sz="1200" b="1" dirty="0" smtClean="0">
                <a:solidFill>
                  <a:srgbClr val="002E00"/>
                </a:solidFill>
                <a:latin typeface="Century Gothic" pitchFamily="34" charset="0"/>
              </a:rPr>
              <a:t>Piotr Kukla</a:t>
            </a:r>
            <a:endParaRPr lang="pl-PL" altLang="pl-PL" sz="1200" b="1" dirty="0">
              <a:solidFill>
                <a:srgbClr val="002E00"/>
              </a:solidFill>
              <a:latin typeface="Century Gothic" pitchFamily="34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l-PL" altLang="pl-PL" sz="1200" b="1" dirty="0" smtClean="0">
                <a:solidFill>
                  <a:srgbClr val="002E00"/>
                </a:solidFill>
                <a:latin typeface="Century Gothic" pitchFamily="34" charset="0"/>
              </a:rPr>
              <a:t>p.kukla@fewe.pl</a:t>
            </a:r>
            <a:endParaRPr lang="pl-PL" altLang="pl-PL" sz="1200" b="1" dirty="0">
              <a:solidFill>
                <a:srgbClr val="002E00"/>
              </a:solidFill>
              <a:latin typeface="Century Gothic" pitchFamily="34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l-PL" altLang="pl-PL" sz="1200" b="1" dirty="0">
                <a:solidFill>
                  <a:srgbClr val="002E00"/>
                </a:solidFill>
                <a:latin typeface="Century Gothic" pitchFamily="34" charset="0"/>
              </a:rPr>
              <a:t>Tel. 32 203 51 14 wew. </a:t>
            </a:r>
            <a:r>
              <a:rPr lang="pl-PL" altLang="pl-PL" sz="1200" b="1" dirty="0" smtClean="0">
                <a:solidFill>
                  <a:srgbClr val="002E00"/>
                </a:solidFill>
                <a:latin typeface="Century Gothic" pitchFamily="34" charset="0"/>
              </a:rPr>
              <a:t>13</a:t>
            </a:r>
            <a:endParaRPr lang="pl-PL" altLang="pl-PL" sz="1200" b="1" dirty="0">
              <a:solidFill>
                <a:srgbClr val="002E00"/>
              </a:solidFill>
              <a:latin typeface="Century Gothic" pitchFamily="34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l-PL" altLang="pl-PL" sz="1200" b="1" dirty="0">
                <a:solidFill>
                  <a:srgbClr val="002E00"/>
                </a:solidFill>
                <a:latin typeface="Century Gothic" pitchFamily="34" charset="0"/>
              </a:rPr>
              <a:t>Tel. kom. 603 554 </a:t>
            </a:r>
            <a:r>
              <a:rPr lang="pl-PL" altLang="pl-PL" sz="1200" b="1" dirty="0" smtClean="0">
                <a:solidFill>
                  <a:srgbClr val="002E00"/>
                </a:solidFill>
                <a:latin typeface="Century Gothic" pitchFamily="34" charset="0"/>
              </a:rPr>
              <a:t>419</a:t>
            </a:r>
            <a:endParaRPr lang="pl-PL" altLang="pl-PL" sz="1200" b="1" dirty="0">
              <a:solidFill>
                <a:srgbClr val="002E00"/>
              </a:solidFill>
              <a:latin typeface="Century Gothic" pitchFamily="34" charset="0"/>
            </a:endParaRPr>
          </a:p>
        </p:txBody>
      </p:sp>
      <p:pic>
        <p:nvPicPr>
          <p:cNvPr id="10245" name="Picture 6" descr="FEWE_logo-znak-tr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14398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539552" y="333375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539551" y="539284"/>
            <a:ext cx="82089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Ciepło sieciowe – struktura sprzedaży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628800"/>
            <a:ext cx="6768752" cy="406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5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539552" y="333375"/>
            <a:ext cx="8208911" cy="791369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32719" y="436329"/>
            <a:ext cx="88569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Ciepło sieciowe – dynamika zmian zużycia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34" y="1772816"/>
            <a:ext cx="672074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0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539552" y="333375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1349640" y="551030"/>
            <a:ext cx="65887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Gaz – struktura sprzedaży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40" y="1628800"/>
            <a:ext cx="6606480" cy="39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8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801544" y="404664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801544" y="610573"/>
            <a:ext cx="799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Gaz – dynamika sprzedaży, tys. m3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12" y="1844824"/>
            <a:ext cx="6649573" cy="398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133600" y="2036763"/>
            <a:ext cx="3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0000"/>
                </a:solidFill>
              </a:rPr>
              <a:t> </a:t>
            </a:r>
            <a:endParaRPr lang="pl-PL" altLang="pl-PL" sz="2400"/>
          </a:p>
        </p:txBody>
      </p:sp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539552" y="333375"/>
            <a:ext cx="8208911" cy="935038"/>
          </a:xfrm>
          <a:prstGeom prst="rect">
            <a:avLst/>
          </a:prstGeom>
          <a:solidFill>
            <a:srgbClr val="365F91"/>
          </a:solidFill>
          <a:ln w="9525" cap="rnd">
            <a:solidFill>
              <a:srgbClr val="365F91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 altLang="pl-PL"/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675804" y="539284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eaLnBrk="1" hangingPunct="1">
              <a:spcBef>
                <a:spcPct val="50000"/>
              </a:spcBef>
              <a:buFontTx/>
              <a:buNone/>
              <a:defRPr sz="3200" b="1" i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l" eaLnBrk="0" hangingPunct="0">
              <a:spcBef>
                <a:spcPct val="20000"/>
              </a:spcBef>
              <a:buChar char="•"/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457200" lvl="1" indent="0" algn="ctr" eaLnBrk="1" hangingPunct="1">
              <a:spcBef>
                <a:spcPct val="50000"/>
              </a:spcBef>
              <a:buNone/>
            </a:pP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Inwentaryzacja bazowej emisji CO</a:t>
            </a:r>
            <a:r>
              <a:rPr lang="pl-PL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pl-PL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70756" y="1628800"/>
            <a:ext cx="75686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Podstawowe założenia metodyczne: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jako rok bazowy inwentaryzacji przyjęto rok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Jest to rok, dla którego udało się zebrać kompleksowe dane we wszystkich grupach odbiorców,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wytwórców 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dostawców energii,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obliczeniach zużycia energii przyjęto dane uzyskane z ankietyzacji budynków;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bilans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uzupełniono informacjami od przedsiębiorstw energetycznych funkcjonujących na terenie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gminy,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uzyskanymi w ramach opracowywania „Planu Gospodarki Niskoemisyjnej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”, a także Urzędu Marszałkowskiego Województwa Warmińsko-Mazurskiego. Przeprowadzono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własne obliczenia zużycia energii końcowej wśród odbiorców.</a:t>
            </a:r>
          </a:p>
        </p:txBody>
      </p:sp>
    </p:spTree>
    <p:extLst>
      <p:ext uri="{BB962C8B-B14F-4D97-AF65-F5344CB8AC3E}">
        <p14:creationId xmlns:p14="http://schemas.microsoft.com/office/powerpoint/2010/main" val="20890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 EOG_w2">
  <a:themeElements>
    <a:clrScheme name="szablon EOG_w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zablon EOG_w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73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73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zablon EOG_w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EOG_w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EOG_w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EOG_w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EOG_w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EOG_w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EOG_w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3763</TotalTime>
  <Words>1127</Words>
  <Application>Microsoft Office PowerPoint</Application>
  <PresentationFormat>Pokaz na ekranie (4:3)</PresentationFormat>
  <Paragraphs>316</Paragraphs>
  <Slides>46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47" baseType="lpstr">
      <vt:lpstr>szablon EOG_w2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FEWE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</dc:creator>
  <cp:lastModifiedBy>kkuskowska</cp:lastModifiedBy>
  <cp:revision>592</cp:revision>
  <dcterms:created xsi:type="dcterms:W3CDTF">2009-10-13T09:50:55Z</dcterms:created>
  <dcterms:modified xsi:type="dcterms:W3CDTF">2016-06-21T16:04:36Z</dcterms:modified>
</cp:coreProperties>
</file>