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4.xml" ContentType="application/vnd.openxmlformats-officedocument.presentationml.notesSlide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8"/>
  </p:notesMasterIdLst>
  <p:sldIdLst>
    <p:sldId id="256" r:id="rId2"/>
    <p:sldId id="358" r:id="rId3"/>
    <p:sldId id="370" r:id="rId4"/>
    <p:sldId id="371" r:id="rId5"/>
    <p:sldId id="373" r:id="rId6"/>
    <p:sldId id="374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6" r:id="rId19"/>
    <p:sldId id="375" r:id="rId20"/>
    <p:sldId id="377" r:id="rId21"/>
    <p:sldId id="378" r:id="rId22"/>
    <p:sldId id="379" r:id="rId23"/>
    <p:sldId id="380" r:id="rId24"/>
    <p:sldId id="257" r:id="rId25"/>
    <p:sldId id="258" r:id="rId26"/>
    <p:sldId id="259" r:id="rId27"/>
    <p:sldId id="270" r:id="rId28"/>
    <p:sldId id="275" r:id="rId29"/>
    <p:sldId id="269" r:id="rId30"/>
    <p:sldId id="264" r:id="rId31"/>
    <p:sldId id="277" r:id="rId32"/>
    <p:sldId id="280" r:id="rId33"/>
    <p:sldId id="322" r:id="rId34"/>
    <p:sldId id="332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8" r:id="rId49"/>
    <p:sldId id="349" r:id="rId50"/>
    <p:sldId id="350" r:id="rId51"/>
    <p:sldId id="351" r:id="rId52"/>
    <p:sldId id="352" r:id="rId53"/>
    <p:sldId id="356" r:id="rId54"/>
    <p:sldId id="354" r:id="rId55"/>
    <p:sldId id="355" r:id="rId56"/>
    <p:sldId id="357" r:id="rId57"/>
  </p:sldIdLst>
  <p:sldSz cx="9144000" cy="6858000" type="screen4x3"/>
  <p:notesSz cx="6794500" cy="99314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928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rekawek\Pulpit\ANALIZA%20WYNIK&#211;W%20NAUCZANIA%20ZA%202015-2016.xlsx" TargetMode="External"/><Relationship Id="rId1" Type="http://schemas.openxmlformats.org/officeDocument/2006/relationships/image" Target="../media/image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SP - procentowy  średni wynik z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ęzyka</a:t>
            </a:r>
            <a:r>
              <a:rPr lang="pl-PL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polski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ego   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285363547568791"/>
          <c:y val="1.325370978680644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'SZKOŁY PODST'!$D$26</c:f>
              <c:strCache>
                <c:ptCount val="1"/>
                <c:pt idx="0">
                  <c:v>j.polski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'SZKOŁY PODST'!$C$27:$C$38</c:f>
              <c:strCache>
                <c:ptCount val="12"/>
                <c:pt idx="0">
                  <c:v>SP Babki Oleckie</c:v>
                </c:pt>
                <c:pt idx="1">
                  <c:v>SP Judziki</c:v>
                </c:pt>
                <c:pt idx="2">
                  <c:v>SP Gąski</c:v>
                </c:pt>
                <c:pt idx="3">
                  <c:v>SP 4</c:v>
                </c:pt>
                <c:pt idx="4">
                  <c:v>SP 3</c:v>
                </c:pt>
                <c:pt idx="5">
                  <c:v>SP 1</c:v>
                </c:pt>
                <c:pt idx="7">
                  <c:v>gmina</c:v>
                </c:pt>
                <c:pt idx="9">
                  <c:v>powiat</c:v>
                </c:pt>
                <c:pt idx="10">
                  <c:v>województwo</c:v>
                </c:pt>
                <c:pt idx="11">
                  <c:v>kraj</c:v>
                </c:pt>
              </c:strCache>
            </c:strRef>
          </c:cat>
          <c:val>
            <c:numRef>
              <c:f>'SZKOŁY PODST'!$D$27:$D$38</c:f>
              <c:numCache>
                <c:formatCode>General</c:formatCode>
                <c:ptCount val="12"/>
                <c:pt idx="0">
                  <c:v>68</c:v>
                </c:pt>
                <c:pt idx="1">
                  <c:v>68</c:v>
                </c:pt>
                <c:pt idx="2">
                  <c:v>69</c:v>
                </c:pt>
                <c:pt idx="3">
                  <c:v>75</c:v>
                </c:pt>
                <c:pt idx="4" formatCode="0">
                  <c:v>76</c:v>
                </c:pt>
                <c:pt idx="5">
                  <c:v>72</c:v>
                </c:pt>
                <c:pt idx="7">
                  <c:v>73</c:v>
                </c:pt>
                <c:pt idx="9">
                  <c:v>70</c:v>
                </c:pt>
                <c:pt idx="10">
                  <c:v>69</c:v>
                </c:pt>
                <c:pt idx="1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92896"/>
        <c:axId val="9806976"/>
        <c:axId val="0"/>
      </c:bar3DChart>
      <c:catAx>
        <c:axId val="9792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9806976"/>
        <c:crosses val="autoZero"/>
        <c:auto val="1"/>
        <c:lblAlgn val="ctr"/>
        <c:lblOffset val="100"/>
        <c:noMultiLvlLbl val="0"/>
      </c:catAx>
      <c:valAx>
        <c:axId val="9806976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9792896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z="1800" b="1" i="0" baseline="0" dirty="0">
                <a:latin typeface="Arial" panose="020B0604020202020204" pitchFamily="34" charset="0"/>
                <a:cs typeface="Arial" panose="020B0604020202020204" pitchFamily="34" charset="0"/>
              </a:rPr>
              <a:t>GIM - procentowy  średni wynik </a:t>
            </a:r>
            <a:r>
              <a:rPr lang="pl-PL" sz="1800" b="1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b="1" i="0" baseline="0" dirty="0">
                <a:latin typeface="Arial" panose="020B0604020202020204" pitchFamily="34" charset="0"/>
                <a:cs typeface="Arial" panose="020B0604020202020204" pitchFamily="34" charset="0"/>
              </a:rPr>
              <a:t>części językowej</a:t>
            </a:r>
            <a:br>
              <a:rPr lang="pl-PL" sz="1800" b="1" i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0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b="1" i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j.angielski</a:t>
            </a:r>
            <a:r>
              <a:rPr lang="pl-PL" sz="1800" b="1" i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b="1" i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j.niemiecki</a:t>
            </a:r>
            <a:r>
              <a:rPr lang="pl-PL" sz="1800" b="1" i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b="1" i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j.rosyjski</a:t>
            </a:r>
            <a:r>
              <a:rPr lang="pl-PL" sz="1800" b="1" i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b="1" i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j.francuski</a:t>
            </a:r>
            <a:r>
              <a:rPr lang="pl-PL" sz="1400" b="1" i="0" baseline="0" dirty="0"/>
              <a:t>)</a:t>
            </a:r>
            <a:endParaRPr lang="en-US" sz="1400" b="1" i="0" baseline="0" dirty="0"/>
          </a:p>
        </c:rich>
      </c:tx>
      <c:layout>
        <c:manualLayout>
          <c:xMode val="edge"/>
          <c:yMode val="edge"/>
          <c:x val="0.16880068881235422"/>
          <c:y val="1.2236735600806257E-2"/>
        </c:manualLayout>
      </c:layout>
      <c:overlay val="0"/>
      <c:spPr>
        <a:scene3d>
          <a:camera prst="orthographicFront"/>
          <a:lightRig rig="threePt" dir="t"/>
        </a:scene3d>
        <a:sp3d>
          <a:bevelT w="6350"/>
        </a:sp3d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GIMNAZJA!$D$122</c:f>
              <c:strCache>
                <c:ptCount val="1"/>
                <c:pt idx="0">
                  <c:v>średnia w części językowej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GIMNAZJA!$C$123:$C$133</c:f>
              <c:strCache>
                <c:ptCount val="11"/>
                <c:pt idx="0">
                  <c:v>Gim Babki Oleckie</c:v>
                </c:pt>
                <c:pt idx="1">
                  <c:v>Gim Judziki</c:v>
                </c:pt>
                <c:pt idx="2">
                  <c:v>Gim Kijewo</c:v>
                </c:pt>
                <c:pt idx="3">
                  <c:v>Gim 2</c:v>
                </c:pt>
                <c:pt idx="4">
                  <c:v>Gim 1</c:v>
                </c:pt>
                <c:pt idx="6">
                  <c:v>gmina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GIMNAZJA!$D$123:$D$133</c:f>
              <c:numCache>
                <c:formatCode>General</c:formatCode>
                <c:ptCount val="11"/>
                <c:pt idx="0">
                  <c:v>47</c:v>
                </c:pt>
                <c:pt idx="1">
                  <c:v>65</c:v>
                </c:pt>
                <c:pt idx="2" formatCode="0">
                  <c:v>49.5</c:v>
                </c:pt>
                <c:pt idx="3" formatCode="0">
                  <c:v>61.4</c:v>
                </c:pt>
                <c:pt idx="4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541376"/>
        <c:axId val="35542912"/>
        <c:axId val="0"/>
      </c:bar3DChart>
      <c:catAx>
        <c:axId val="35541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35542912"/>
        <c:crosses val="autoZero"/>
        <c:auto val="1"/>
        <c:lblAlgn val="ctr"/>
        <c:lblOffset val="100"/>
        <c:noMultiLvlLbl val="0"/>
      </c:catAx>
      <c:valAx>
        <c:axId val="35542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5541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Procentowy  wynik z j.angielskiego</a:t>
            </a:r>
            <a:b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poziom podstawowy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549730196125669"/>
          <c:y val="1.392639143154786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GIMNAZJA!$D$171</c:f>
              <c:strCache>
                <c:ptCount val="1"/>
                <c:pt idx="0">
                  <c:v>j.angielski rozszerzony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GIMNAZJA!$C$172:$C$182</c:f>
              <c:strCache>
                <c:ptCount val="11"/>
                <c:pt idx="0">
                  <c:v>Gim Babki Oleckie</c:v>
                </c:pt>
                <c:pt idx="1">
                  <c:v>Gim Judziki</c:v>
                </c:pt>
                <c:pt idx="2">
                  <c:v>Gim Kijewo</c:v>
                </c:pt>
                <c:pt idx="3">
                  <c:v>Gim 2</c:v>
                </c:pt>
                <c:pt idx="4">
                  <c:v>Gim 1</c:v>
                </c:pt>
                <c:pt idx="6">
                  <c:v>gmina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GIMNAZJA!$D$172:$D$182</c:f>
              <c:numCache>
                <c:formatCode>General</c:formatCode>
                <c:ptCount val="11"/>
                <c:pt idx="0">
                  <c:v>53</c:v>
                </c:pt>
                <c:pt idx="1">
                  <c:v>86</c:v>
                </c:pt>
                <c:pt idx="2">
                  <c:v>51</c:v>
                </c:pt>
                <c:pt idx="3" formatCode="0">
                  <c:v>80</c:v>
                </c:pt>
                <c:pt idx="4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573120"/>
        <c:axId val="35583104"/>
        <c:axId val="0"/>
      </c:bar3DChart>
      <c:catAx>
        <c:axId val="355731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35583104"/>
        <c:crosses val="autoZero"/>
        <c:auto val="1"/>
        <c:lblAlgn val="ctr"/>
        <c:lblOffset val="100"/>
        <c:noMultiLvlLbl val="0"/>
      </c:catAx>
      <c:valAx>
        <c:axId val="3558310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35573120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Procentowy  wynik z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j.angielskiego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poziom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rozszerzony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360155970324283"/>
          <c:y val="1.1459994272936809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GIMNAZJA!$D$152</c:f>
              <c:strCache>
                <c:ptCount val="1"/>
                <c:pt idx="0">
                  <c:v>j.angielski
podstawowy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GIMNAZJA!$C$153:$C$163</c:f>
              <c:strCache>
                <c:ptCount val="11"/>
                <c:pt idx="0">
                  <c:v>Gim Babki Oleckie [6]</c:v>
                </c:pt>
                <c:pt idx="1">
                  <c:v>Gim Judziki [5]</c:v>
                </c:pt>
                <c:pt idx="2">
                  <c:v>Gim Kijewo [6]</c:v>
                </c:pt>
                <c:pt idx="3">
                  <c:v>Gim 2 [50]</c:v>
                </c:pt>
                <c:pt idx="4">
                  <c:v>Gim 1 [31]</c:v>
                </c:pt>
                <c:pt idx="6">
                  <c:v>gmina [101]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GIMNAZJA!$D$153:$D$163</c:f>
              <c:numCache>
                <c:formatCode>General</c:formatCode>
                <c:ptCount val="11"/>
                <c:pt idx="0">
                  <c:v>53</c:v>
                </c:pt>
                <c:pt idx="1">
                  <c:v>86</c:v>
                </c:pt>
                <c:pt idx="2">
                  <c:v>51</c:v>
                </c:pt>
                <c:pt idx="3" formatCode="0">
                  <c:v>80</c:v>
                </c:pt>
                <c:pt idx="4">
                  <c:v>61</c:v>
                </c:pt>
                <c:pt idx="6">
                  <c:v>70</c:v>
                </c:pt>
                <c:pt idx="8">
                  <c:v>67</c:v>
                </c:pt>
                <c:pt idx="9">
                  <c:v>60</c:v>
                </c:pt>
                <c:pt idx="10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21504"/>
        <c:axId val="35631488"/>
        <c:axId val="0"/>
      </c:bar3DChart>
      <c:catAx>
        <c:axId val="356215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35631488"/>
        <c:crosses val="autoZero"/>
        <c:auto val="1"/>
        <c:lblAlgn val="ctr"/>
        <c:lblOffset val="100"/>
        <c:noMultiLvlLbl val="0"/>
      </c:catAx>
      <c:valAx>
        <c:axId val="3563148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35621504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Procentowy  wynik z j.niemieckiego</a:t>
            </a:r>
            <a:b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poziom podstawowy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09502950526865"/>
          <c:y val="1.35663721245370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GIMNAZJA!$D$186</c:f>
              <c:strCache>
                <c:ptCount val="1"/>
                <c:pt idx="0">
                  <c:v>j.niemiecki
podstawowy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GIMNAZJA!$C$187:$C$197</c:f>
              <c:strCache>
                <c:ptCount val="11"/>
                <c:pt idx="0">
                  <c:v>Gim Babki Oleckie [3]</c:v>
                </c:pt>
                <c:pt idx="3">
                  <c:v>Gim 2 [20]</c:v>
                </c:pt>
                <c:pt idx="6">
                  <c:v>gmina [23]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GIMNAZJA!$D$187:$D$197</c:f>
              <c:numCache>
                <c:formatCode>General</c:formatCode>
                <c:ptCount val="11"/>
                <c:pt idx="0">
                  <c:v>48</c:v>
                </c:pt>
                <c:pt idx="3" formatCode="0">
                  <c:v>65</c:v>
                </c:pt>
                <c:pt idx="6">
                  <c:v>63</c:v>
                </c:pt>
                <c:pt idx="8">
                  <c:v>52</c:v>
                </c:pt>
                <c:pt idx="9">
                  <c:v>53</c:v>
                </c:pt>
                <c:pt idx="10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258304"/>
        <c:axId val="74259840"/>
        <c:axId val="0"/>
      </c:bar3DChart>
      <c:catAx>
        <c:axId val="74258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74259840"/>
        <c:crosses val="autoZero"/>
        <c:auto val="1"/>
        <c:lblAlgn val="ctr"/>
        <c:lblOffset val="100"/>
        <c:noMultiLvlLbl val="0"/>
      </c:catAx>
      <c:valAx>
        <c:axId val="74259840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74258304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Procentowy  wynik z j.rosyjskiego</a:t>
            </a:r>
            <a:b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poziom podstawowy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844440764443372"/>
          <c:y val="1.562147856587363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GIMNAZJA!$D$205</c:f>
              <c:strCache>
                <c:ptCount val="1"/>
                <c:pt idx="0">
                  <c:v>j.rosyjski
podstawowy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GIMNAZJA!$C$206:$C$216</c:f>
              <c:strCache>
                <c:ptCount val="11"/>
                <c:pt idx="1">
                  <c:v>Gim Judziki [7]</c:v>
                </c:pt>
                <c:pt idx="2">
                  <c:v>Gim Kijewo [18]</c:v>
                </c:pt>
                <c:pt idx="3">
                  <c:v>Gim 2 [25]</c:v>
                </c:pt>
                <c:pt idx="6">
                  <c:v>gmina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GIMNAZJA!$D$206:$D$216</c:f>
              <c:numCache>
                <c:formatCode>General</c:formatCode>
                <c:ptCount val="11"/>
                <c:pt idx="1">
                  <c:v>46</c:v>
                </c:pt>
                <c:pt idx="2">
                  <c:v>68</c:v>
                </c:pt>
                <c:pt idx="3" formatCode="0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302592"/>
        <c:axId val="74304128"/>
        <c:axId val="0"/>
      </c:bar3DChart>
      <c:catAx>
        <c:axId val="743025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74304128"/>
        <c:crosses val="autoZero"/>
        <c:auto val="1"/>
        <c:lblAlgn val="ctr"/>
        <c:lblOffset val="100"/>
        <c:noMultiLvlLbl val="0"/>
      </c:catAx>
      <c:valAx>
        <c:axId val="7430412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74302592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Procentowy  wynik z j.rosyjskiego</a:t>
            </a:r>
            <a:b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poziom rozszerzony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842757513316137"/>
          <c:y val="1.590550971644778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GIMNAZJA!$D$222</c:f>
              <c:strCache>
                <c:ptCount val="1"/>
                <c:pt idx="0">
                  <c:v>j.rosyjski
podstawowy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GIMNAZJA!$C$223:$C$233</c:f>
              <c:strCache>
                <c:ptCount val="11"/>
                <c:pt idx="1">
                  <c:v>Gim Judziki </c:v>
                </c:pt>
                <c:pt idx="2">
                  <c:v>Gim Kijewo [16]</c:v>
                </c:pt>
                <c:pt idx="3">
                  <c:v>Gim 2 </c:v>
                </c:pt>
                <c:pt idx="6">
                  <c:v>gmina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GIMNAZJA!$D$223:$D$233</c:f>
              <c:numCache>
                <c:formatCode>General</c:formatCode>
                <c:ptCount val="11"/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697472"/>
        <c:axId val="84699008"/>
        <c:axId val="0"/>
      </c:bar3DChart>
      <c:catAx>
        <c:axId val="846974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84699008"/>
        <c:crosses val="autoZero"/>
        <c:auto val="1"/>
        <c:lblAlgn val="ctr"/>
        <c:lblOffset val="100"/>
        <c:noMultiLvlLbl val="0"/>
      </c:catAx>
      <c:valAx>
        <c:axId val="8469900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84697472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Procentowy   wynik z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ęzyka</a:t>
            </a:r>
            <a:r>
              <a:rPr lang="pl-PL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francuskiego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poziom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podstawowy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13036117680046"/>
          <c:y val="2.597070591530518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GIMNAZJA!$D$240</c:f>
              <c:strCache>
                <c:ptCount val="1"/>
                <c:pt idx="0">
                  <c:v>j.francuski podstawowy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8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GIMNAZJA!$C$241:$C$252</c:f>
              <c:strCache>
                <c:ptCount val="11"/>
                <c:pt idx="3">
                  <c:v>Gim 2 [3]</c:v>
                </c:pt>
                <c:pt idx="6">
                  <c:v>gmina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GIMNAZJA!$D$241:$D$252</c:f>
              <c:numCache>
                <c:formatCode>General</c:formatCode>
                <c:ptCount val="12"/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163584"/>
        <c:axId val="84181760"/>
        <c:axId val="0"/>
      </c:bar3DChart>
      <c:catAx>
        <c:axId val="84163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84181760"/>
        <c:crosses val="autoZero"/>
        <c:auto val="1"/>
        <c:lblAlgn val="ctr"/>
        <c:lblOffset val="100"/>
        <c:noMultiLvlLbl val="0"/>
      </c:catAx>
      <c:valAx>
        <c:axId val="84181760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84163584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8166189022669597"/>
          <c:y val="1.9953127570916877E-2"/>
          <c:w val="0.71275148642134034"/>
          <c:h val="0.772407923862337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gim!$C$25</c:f>
              <c:strCache>
                <c:ptCount val="1"/>
                <c:pt idx="0">
                  <c:v>Przystępujący do etapu szkolnego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gim!$D$25:$H$25</c:f>
              <c:numCache>
                <c:formatCode>0</c:formatCode>
                <c:ptCount val="5"/>
                <c:pt idx="0">
                  <c:v>7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gim!$C$26</c:f>
              <c:strCache>
                <c:ptCount val="1"/>
                <c:pt idx="0">
                  <c:v>Zakwalifikowani do etapu wojewódzkiego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gim!$D$26:$H$26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gim!$C$27</c:f>
              <c:strCache>
                <c:ptCount val="1"/>
                <c:pt idx="0">
                  <c:v>Laureaci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gim!$D$27:$H$27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gim!$C$28</c:f>
              <c:strCache>
                <c:ptCount val="1"/>
                <c:pt idx="0">
                  <c:v>Finaliści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gim!$D$28:$H$28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516096"/>
        <c:axId val="88517632"/>
        <c:axId val="0"/>
      </c:bar3DChart>
      <c:catAx>
        <c:axId val="8851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8517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5176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400"/>
                  <a:t>liczba uczniów</a:t>
                </a:r>
              </a:p>
            </c:rich>
          </c:tx>
          <c:layout>
            <c:manualLayout>
              <c:xMode val="edge"/>
              <c:yMode val="edge"/>
              <c:x val="3.5972045390847029E-2"/>
              <c:y val="0.3173799957529334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8516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487449160212537"/>
          <c:y val="1.524860064747571E-2"/>
          <c:w val="0.70512550839787524"/>
          <c:h val="0.794729599346130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gim!$C$25</c:f>
              <c:strCache>
                <c:ptCount val="1"/>
                <c:pt idx="0">
                  <c:v>Przystępujący do etapu szkolnego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gim!$D$25:$H$25</c:f>
              <c:numCache>
                <c:formatCode>0</c:formatCode>
                <c:ptCount val="5"/>
                <c:pt idx="0">
                  <c:v>7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gim!$C$26</c:f>
              <c:strCache>
                <c:ptCount val="1"/>
                <c:pt idx="0">
                  <c:v>Zakwalifikowani do etapu wojewódzkiego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gim!$D$26:$H$26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gim!$C$27</c:f>
              <c:strCache>
                <c:ptCount val="1"/>
                <c:pt idx="0">
                  <c:v>Laureaci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gim!$D$27:$H$27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gim!$C$28</c:f>
              <c:strCache>
                <c:ptCount val="1"/>
                <c:pt idx="0">
                  <c:v>Finaliści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gim!$D$28:$H$28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769856"/>
        <c:axId val="89771392"/>
        <c:axId val="0"/>
      </c:bar3DChart>
      <c:catAx>
        <c:axId val="8976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771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7713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600"/>
                  <a:t>liczba uczniów</a:t>
                </a:r>
              </a:p>
            </c:rich>
          </c:tx>
          <c:layout>
            <c:manualLayout>
              <c:xMode val="edge"/>
              <c:yMode val="edge"/>
              <c:x val="3.4965512306542219E-2"/>
              <c:y val="0.3033679737339126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769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1005425167511735"/>
          <c:y val="1.7240101315149244E-2"/>
          <c:w val="0.64804469273743093"/>
          <c:h val="0.70622321586199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gim!$C$25</c:f>
              <c:strCache>
                <c:ptCount val="1"/>
                <c:pt idx="0">
                  <c:v>Przystępujący do etapu szkolnego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gim!$D$25:$H$25</c:f>
              <c:numCache>
                <c:formatCode>0</c:formatCode>
                <c:ptCount val="5"/>
                <c:pt idx="0">
                  <c:v>16</c:v>
                </c:pt>
                <c:pt idx="1">
                  <c:v>81</c:v>
                </c:pt>
              </c:numCache>
            </c:numRef>
          </c:val>
        </c:ser>
        <c:ser>
          <c:idx val="1"/>
          <c:order val="1"/>
          <c:tx>
            <c:strRef>
              <c:f>gim!$C$26</c:f>
              <c:strCache>
                <c:ptCount val="1"/>
                <c:pt idx="0">
                  <c:v>Zakwalifikowani do etapu wojewódzkiego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gim!$D$26:$H$26</c:f>
              <c:numCache>
                <c:formatCode>0</c:formatCode>
                <c:ptCount val="5"/>
                <c:pt idx="0">
                  <c:v>2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gim!$C$27</c:f>
              <c:strCache>
                <c:ptCount val="1"/>
                <c:pt idx="0">
                  <c:v>Laureaci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gim!$D$27:$H$27</c:f>
              <c:numCache>
                <c:formatCode>0</c:formatCode>
                <c:ptCount val="5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gim!$C$28</c:f>
              <c:strCache>
                <c:ptCount val="1"/>
                <c:pt idx="0">
                  <c:v>Finaliści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gim!$D$28:$H$28</c:f>
              <c:numCache>
                <c:formatCode>0</c:formatCode>
                <c:ptCount val="5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999040"/>
        <c:axId val="91004928"/>
        <c:axId val="0"/>
      </c:bar3DChart>
      <c:catAx>
        <c:axId val="9099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00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0049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600"/>
                  <a:t>liczba uczniów</a:t>
                </a:r>
              </a:p>
            </c:rich>
          </c:tx>
          <c:layout>
            <c:manualLayout>
              <c:xMode val="edge"/>
              <c:yMode val="edge"/>
              <c:x val="6.863919881917882E-2"/>
              <c:y val="0.2755203025219945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999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SP - procentowy  średni wynik z matematyki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111307076991447"/>
          <c:y val="2.607726125668577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'SZKOŁY PODST'!$D$46</c:f>
              <c:strCache>
                <c:ptCount val="1"/>
                <c:pt idx="0">
                  <c:v>matematyka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'SZKOŁY PODST'!$C$47:$C$58</c:f>
              <c:strCache>
                <c:ptCount val="12"/>
                <c:pt idx="0">
                  <c:v>SP Babki Oleckie</c:v>
                </c:pt>
                <c:pt idx="1">
                  <c:v>SP Judziki</c:v>
                </c:pt>
                <c:pt idx="2">
                  <c:v>SP Gąski</c:v>
                </c:pt>
                <c:pt idx="3">
                  <c:v>SP 4</c:v>
                </c:pt>
                <c:pt idx="4">
                  <c:v>SP 3</c:v>
                </c:pt>
                <c:pt idx="5">
                  <c:v>SP 1</c:v>
                </c:pt>
                <c:pt idx="7">
                  <c:v>gmina</c:v>
                </c:pt>
                <c:pt idx="9">
                  <c:v>powiat</c:v>
                </c:pt>
                <c:pt idx="10">
                  <c:v>województwo</c:v>
                </c:pt>
                <c:pt idx="11">
                  <c:v>kraj</c:v>
                </c:pt>
              </c:strCache>
            </c:strRef>
          </c:cat>
          <c:val>
            <c:numRef>
              <c:f>'SZKOŁY PODST'!$D$47:$D$58</c:f>
              <c:numCache>
                <c:formatCode>General</c:formatCode>
                <c:ptCount val="12"/>
                <c:pt idx="0">
                  <c:v>44</c:v>
                </c:pt>
                <c:pt idx="1">
                  <c:v>39</c:v>
                </c:pt>
                <c:pt idx="2">
                  <c:v>46</c:v>
                </c:pt>
                <c:pt idx="3">
                  <c:v>54</c:v>
                </c:pt>
                <c:pt idx="4">
                  <c:v>60</c:v>
                </c:pt>
                <c:pt idx="5">
                  <c:v>53</c:v>
                </c:pt>
                <c:pt idx="7">
                  <c:v>53</c:v>
                </c:pt>
                <c:pt idx="9">
                  <c:v>50</c:v>
                </c:pt>
                <c:pt idx="10">
                  <c:v>51</c:v>
                </c:pt>
                <c:pt idx="1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42304"/>
        <c:axId val="10248192"/>
        <c:axId val="0"/>
      </c:bar3DChart>
      <c:catAx>
        <c:axId val="10242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0248192"/>
        <c:crosses val="autoZero"/>
        <c:auto val="1"/>
        <c:lblAlgn val="ctr"/>
        <c:lblOffset val="100"/>
        <c:noMultiLvlLbl val="0"/>
      </c:catAx>
      <c:valAx>
        <c:axId val="1024819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10242304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1546506805757224"/>
          <c:y val="4.8812012855332022E-2"/>
          <c:w val="0.66781025767251934"/>
          <c:h val="0.698723234232340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gim!$C$25</c:f>
              <c:strCache>
                <c:ptCount val="1"/>
                <c:pt idx="0">
                  <c:v>Przystępujący do etapu szkolnego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gim!$D$25:$H$25</c:f>
              <c:numCache>
                <c:formatCode>0</c:formatCode>
                <c:ptCount val="5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gim!$C$26</c:f>
              <c:strCache>
                <c:ptCount val="1"/>
                <c:pt idx="0">
                  <c:v>Zakwalifikowani do etapu wojewódzkiego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gim!$D$26:$H$26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gim!$C$27</c:f>
              <c:strCache>
                <c:ptCount val="1"/>
                <c:pt idx="0">
                  <c:v>Laureaci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gim!$D$27:$H$27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gim!$C$28</c:f>
              <c:strCache>
                <c:ptCount val="1"/>
                <c:pt idx="0">
                  <c:v>Finaliści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gim!$D$28:$H$28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881216"/>
        <c:axId val="89895296"/>
        <c:axId val="0"/>
      </c:bar3DChart>
      <c:catAx>
        <c:axId val="8988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89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8952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600"/>
                  <a:t>liczba uczniów</a:t>
                </a:r>
              </a:p>
            </c:rich>
          </c:tx>
          <c:layout>
            <c:manualLayout>
              <c:xMode val="edge"/>
              <c:yMode val="edge"/>
              <c:x val="7.8387841963919722E-2"/>
              <c:y val="0.315362717395523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881216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156424581005588"/>
          <c:y val="1.3484943471889365E-2"/>
          <c:w val="0.67644308353685756"/>
          <c:h val="0.796698349654271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gim!$C$25</c:f>
              <c:strCache>
                <c:ptCount val="1"/>
                <c:pt idx="0">
                  <c:v>Przystępujący do etapu szkolnego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gim!$D$25:$H$25</c:f>
              <c:numCache>
                <c:formatCode>0</c:formatCode>
                <c:ptCount val="5"/>
                <c:pt idx="0">
                  <c:v>3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gim!$C$26</c:f>
              <c:strCache>
                <c:ptCount val="1"/>
                <c:pt idx="0">
                  <c:v>Zakwalifikowani do etapu wojewódzkiego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gim!$D$26:$H$26</c:f>
              <c:numCache>
                <c:formatCode>0</c:formatCode>
                <c:ptCount val="5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gim!$C$27</c:f>
              <c:strCache>
                <c:ptCount val="1"/>
                <c:pt idx="0">
                  <c:v>Laureaci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gim!$D$27:$H$27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gim!$C$28</c:f>
              <c:strCache>
                <c:ptCount val="1"/>
                <c:pt idx="0">
                  <c:v>Finaliści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gim!$D$28:$H$28</c:f>
              <c:numCache>
                <c:formatCode>0</c:formatCode>
                <c:ptCount val="5"/>
                <c:pt idx="0">
                  <c:v>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878144"/>
        <c:axId val="91104000"/>
        <c:axId val="0"/>
      </c:bar3DChart>
      <c:catAx>
        <c:axId val="9587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10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1040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600"/>
                  <a:t>liczba uczniów</a:t>
                </a:r>
              </a:p>
            </c:rich>
          </c:tx>
          <c:layout>
            <c:manualLayout>
              <c:xMode val="edge"/>
              <c:yMode val="edge"/>
              <c:x val="6.7847922735515279E-2"/>
              <c:y val="0.319612635633077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5878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0082150069226682"/>
          <c:y val="1.8991531061475105E-2"/>
          <c:w val="0.68435755037488843"/>
          <c:h val="0.75822164337831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gim!$C$25</c:f>
              <c:strCache>
                <c:ptCount val="1"/>
                <c:pt idx="0">
                  <c:v>Przystępujący do etapu szkolnego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gim!$D$25:$H$25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gim!$C$26</c:f>
              <c:strCache>
                <c:ptCount val="1"/>
                <c:pt idx="0">
                  <c:v>Zakwalifikowani do etapu wojewódzkiego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gim!$D$26:$H$26</c:f>
              <c:numCache>
                <c:formatCode>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gim!$C$27</c:f>
              <c:strCache>
                <c:ptCount val="1"/>
                <c:pt idx="0">
                  <c:v>Laureaci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gim!$D$27:$H$27</c:f>
              <c:numCache>
                <c:formatCode>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gim!$C$28</c:f>
              <c:strCache>
                <c:ptCount val="1"/>
                <c:pt idx="0">
                  <c:v>Finaliści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gim!$D$28:$H$28</c:f>
              <c:numCache>
                <c:formatCode>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172864"/>
        <c:axId val="91174400"/>
        <c:axId val="0"/>
      </c:bar3DChart>
      <c:catAx>
        <c:axId val="9117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174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174400"/>
        <c:scaling>
          <c:orientation val="minMax"/>
          <c:max val="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600"/>
                  <a:t>liczba uczniów</a:t>
                </a:r>
              </a:p>
            </c:rich>
          </c:tx>
          <c:layout>
            <c:manualLayout>
              <c:xMode val="edge"/>
              <c:yMode val="edge"/>
              <c:x val="7.6049673285601319E-2"/>
              <c:y val="0.3238624423256854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172864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3682427470394077"/>
          <c:y val="1.876544140598135E-2"/>
          <c:w val="0.64804469273743093"/>
          <c:h val="0.714811945498119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gim!$C$25</c:f>
              <c:strCache>
                <c:ptCount val="1"/>
                <c:pt idx="0">
                  <c:v>Przystępujący do etapu szkolnego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gim!$D$25:$H$25</c:f>
              <c:numCache>
                <c:formatCode>0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gim!$C$26</c:f>
              <c:strCache>
                <c:ptCount val="1"/>
                <c:pt idx="0">
                  <c:v>Zakwalifikowani do etapu wojewódzkiego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gim!$D$26:$H$26</c:f>
              <c:numCache>
                <c:formatCode>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gim!$C$27</c:f>
              <c:strCache>
                <c:ptCount val="1"/>
                <c:pt idx="0">
                  <c:v>Laureaci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gim!$D$27:$H$27</c:f>
              <c:numCache>
                <c:formatCode>0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gim!$C$28</c:f>
              <c:strCache>
                <c:ptCount val="1"/>
                <c:pt idx="0">
                  <c:v>Finaliści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gim!$D$28:$H$28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316992"/>
        <c:axId val="91318528"/>
        <c:axId val="0"/>
      </c:bar3DChart>
      <c:catAx>
        <c:axId val="913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31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3185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600"/>
                  <a:t>liczba uczniów</a:t>
                </a:r>
              </a:p>
            </c:rich>
          </c:tx>
          <c:layout>
            <c:manualLayout>
              <c:xMode val="edge"/>
              <c:yMode val="edge"/>
              <c:x val="9.3257058066994469E-2"/>
              <c:y val="0.319612635633077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316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3682427470394077"/>
          <c:y val="1.9223135098810167E-2"/>
          <c:w val="0.66747515341986496"/>
          <c:h val="0.781114259662205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gim!$C$25</c:f>
              <c:strCache>
                <c:ptCount val="1"/>
                <c:pt idx="0">
                  <c:v>Przystępujący do etapu szkolnego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gim!$D$25:$H$25</c:f>
              <c:numCache>
                <c:formatCode>0</c:formatCode>
                <c:ptCount val="5"/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gim!$C$26</c:f>
              <c:strCache>
                <c:ptCount val="1"/>
                <c:pt idx="0">
                  <c:v>Zakwalifikowani do etapu wojewódzkiego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gim!$D$26:$H$26</c:f>
              <c:numCache>
                <c:formatCode>0</c:formatCode>
                <c:ptCount val="5"/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gim!$C$27</c:f>
              <c:strCache>
                <c:ptCount val="1"/>
                <c:pt idx="0">
                  <c:v>Laureaci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gim!$D$27:$H$27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gim!$C$28</c:f>
              <c:strCache>
                <c:ptCount val="1"/>
                <c:pt idx="0">
                  <c:v>Finaliści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gim!$D$28:$H$28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219136"/>
        <c:axId val="98220672"/>
        <c:axId val="0"/>
      </c:bar3DChart>
      <c:catAx>
        <c:axId val="9821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8220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2206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600" dirty="0"/>
                  <a:t>liczba uczniów</a:t>
                </a:r>
              </a:p>
            </c:rich>
          </c:tx>
          <c:layout>
            <c:manualLayout>
              <c:xMode val="edge"/>
              <c:yMode val="edge"/>
              <c:x val="8.5783782969500538E-2"/>
              <c:y val="0.3067074525594717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821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4422540420485104"/>
          <c:y val="1.9703713476280416E-2"/>
          <c:w val="0.64804469273743093"/>
          <c:h val="0.754196408732362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gim!$C$25</c:f>
              <c:strCache>
                <c:ptCount val="1"/>
                <c:pt idx="0">
                  <c:v>Przystępujący do etapu szkolnego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gim!$D$25:$H$25</c:f>
              <c:numCache>
                <c:formatCode>0</c:formatCode>
                <c:ptCount val="5"/>
                <c:pt idx="0">
                  <c:v>8</c:v>
                </c:pt>
                <c:pt idx="1">
                  <c:v>48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gim!$C$26</c:f>
              <c:strCache>
                <c:ptCount val="1"/>
                <c:pt idx="0">
                  <c:v>Zakwalifikowani do etapu wojewódzkiego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gim!$D$26:$H$26</c:f>
              <c:numCache>
                <c:formatCode>0</c:formatCode>
                <c:ptCount val="5"/>
                <c:pt idx="0">
                  <c:v>2</c:v>
                </c:pt>
                <c:pt idx="1">
                  <c:v>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gim!$C$27</c:f>
              <c:strCache>
                <c:ptCount val="1"/>
                <c:pt idx="0">
                  <c:v>Laureaci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gim!$D$27:$H$27</c:f>
              <c:numCache>
                <c:formatCode>0</c:formatCode>
                <c:ptCount val="5"/>
                <c:pt idx="0">
                  <c:v>0</c:v>
                </c:pt>
                <c:pt idx="1">
                  <c:v>1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gim!$C$28</c:f>
              <c:strCache>
                <c:ptCount val="1"/>
                <c:pt idx="0">
                  <c:v>Finaliści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gim!$D$28:$H$28</c:f>
              <c:numCache>
                <c:formatCode>0</c:formatCode>
                <c:ptCount val="5"/>
                <c:pt idx="0">
                  <c:v>2</c:v>
                </c:pt>
                <c:pt idx="1">
                  <c:v>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309632"/>
        <c:axId val="98311168"/>
        <c:axId val="0"/>
      </c:bar3DChart>
      <c:catAx>
        <c:axId val="9830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8311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311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600"/>
                  <a:t>liczba uczniów</a:t>
                </a:r>
              </a:p>
            </c:rich>
          </c:tx>
          <c:layout>
            <c:manualLayout>
              <c:xMode val="edge"/>
              <c:yMode val="edge"/>
              <c:x val="9.4176857842006176E-2"/>
              <c:y val="0.3240218100766583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8309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156424581005588"/>
          <c:y val="1.2106537530266345E-2"/>
          <c:w val="0.64804469273743093"/>
          <c:h val="0.63922518159806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gim!$C$25</c:f>
              <c:strCache>
                <c:ptCount val="1"/>
                <c:pt idx="0">
                  <c:v>Przystępujący do etapu szkolnego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gim!$D$25:$H$25</c:f>
              <c:numCache>
                <c:formatCode>0</c:formatCode>
                <c:ptCount val="5"/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gim!$C$26</c:f>
              <c:strCache>
                <c:ptCount val="1"/>
                <c:pt idx="0">
                  <c:v>Zakwalifikowani do etapu wojewódzkiego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gim!$D$26:$H$26</c:f>
              <c:numCache>
                <c:formatCode>0</c:formatCode>
                <c:ptCount val="5"/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gim!$C$27</c:f>
              <c:strCache>
                <c:ptCount val="1"/>
                <c:pt idx="0">
                  <c:v>Laureaci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gim!$D$27:$H$27</c:f>
              <c:numCache>
                <c:formatCode>0</c:formatCode>
                <c:ptCount val="5"/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gim!$C$28</c:f>
              <c:strCache>
                <c:ptCount val="1"/>
                <c:pt idx="0">
                  <c:v>Finaliści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gim!$D$24:$H$24</c:f>
              <c:strCache>
                <c:ptCount val="5"/>
                <c:pt idx="0">
                  <c:v>Gimnazjum nr 1</c:v>
                </c:pt>
                <c:pt idx="1">
                  <c:v>Gimnazjum nr 2 </c:v>
                </c:pt>
                <c:pt idx="2">
                  <c:v>Gimnazjum Kijewo</c:v>
                </c:pt>
                <c:pt idx="3">
                  <c:v>Gimnazjum Babki Oleckie</c:v>
                </c:pt>
                <c:pt idx="4">
                  <c:v>Gimnazjum Judziki</c:v>
                </c:pt>
              </c:strCache>
            </c:strRef>
          </c:cat>
          <c:val>
            <c:numRef>
              <c:f>gim!$D$28:$H$28</c:f>
              <c:numCache>
                <c:formatCode>0</c:formatCode>
                <c:ptCount val="5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834304"/>
        <c:axId val="98835840"/>
        <c:axId val="0"/>
      </c:bar3DChart>
      <c:catAx>
        <c:axId val="9883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8835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8358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600"/>
                  <a:t>liczba uczniów</a:t>
                </a:r>
              </a:p>
            </c:rich>
          </c:tx>
          <c:layout>
            <c:manualLayout>
              <c:xMode val="edge"/>
              <c:yMode val="edge"/>
              <c:x val="9.4176857842006176E-2"/>
              <c:y val="0.3238624423256854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8834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078010930667739"/>
          <c:y val="7.9310344827586338E-2"/>
          <c:w val="0.7375126193707946"/>
          <c:h val="0.59957185987589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gim!$C$185</c:f>
              <c:strCache>
                <c:ptCount val="1"/>
                <c:pt idx="0">
                  <c:v>język polski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gim!$D$184:$H$184</c:f>
              <c:strCache>
                <c:ptCount val="5"/>
                <c:pt idx="0">
                  <c:v>Gim.1</c:v>
                </c:pt>
                <c:pt idx="1">
                  <c:v>Gim.2</c:v>
                </c:pt>
                <c:pt idx="2">
                  <c:v>Gim.Kijewo</c:v>
                </c:pt>
                <c:pt idx="3">
                  <c:v>Gim.Babki Oleckie</c:v>
                </c:pt>
                <c:pt idx="4">
                  <c:v>Gim.Judziki</c:v>
                </c:pt>
              </c:strCache>
            </c:strRef>
          </c:cat>
          <c:val>
            <c:numRef>
              <c:f>gim!$D$185:$H$185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gim!$C$186</c:f>
              <c:strCache>
                <c:ptCount val="1"/>
                <c:pt idx="0">
                  <c:v>historia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gim!$D$184:$H$184</c:f>
              <c:strCache>
                <c:ptCount val="5"/>
                <c:pt idx="0">
                  <c:v>Gim.1</c:v>
                </c:pt>
                <c:pt idx="1">
                  <c:v>Gim.2</c:v>
                </c:pt>
                <c:pt idx="2">
                  <c:v>Gim.Kijewo</c:v>
                </c:pt>
                <c:pt idx="3">
                  <c:v>Gim.Babki Oleckie</c:v>
                </c:pt>
                <c:pt idx="4">
                  <c:v>Gim.Judziki</c:v>
                </c:pt>
              </c:strCache>
            </c:strRef>
          </c:cat>
          <c:val>
            <c:numRef>
              <c:f>gim!$D$186:$H$186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gim!$C$187</c:f>
              <c:strCache>
                <c:ptCount val="1"/>
                <c:pt idx="0">
                  <c:v>wiedza o społeczeństwie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gim!$D$184:$H$184</c:f>
              <c:strCache>
                <c:ptCount val="5"/>
                <c:pt idx="0">
                  <c:v>Gim.1</c:v>
                </c:pt>
                <c:pt idx="1">
                  <c:v>Gim.2</c:v>
                </c:pt>
                <c:pt idx="2">
                  <c:v>Gim.Kijewo</c:v>
                </c:pt>
                <c:pt idx="3">
                  <c:v>Gim.Babki Oleckie</c:v>
                </c:pt>
                <c:pt idx="4">
                  <c:v>Gim.Judziki</c:v>
                </c:pt>
              </c:strCache>
            </c:strRef>
          </c:cat>
          <c:val>
            <c:numRef>
              <c:f>gim!$D$187:$H$187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gim!$C$188</c:f>
              <c:strCache>
                <c:ptCount val="1"/>
                <c:pt idx="0">
                  <c:v>matematyka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gim!$D$184:$H$184</c:f>
              <c:strCache>
                <c:ptCount val="5"/>
                <c:pt idx="0">
                  <c:v>Gim.1</c:v>
                </c:pt>
                <c:pt idx="1">
                  <c:v>Gim.2</c:v>
                </c:pt>
                <c:pt idx="2">
                  <c:v>Gim.Kijewo</c:v>
                </c:pt>
                <c:pt idx="3">
                  <c:v>Gim.Babki Oleckie</c:v>
                </c:pt>
                <c:pt idx="4">
                  <c:v>Gim.Judziki</c:v>
                </c:pt>
              </c:strCache>
            </c:strRef>
          </c:cat>
          <c:val>
            <c:numRef>
              <c:f>gim!$D$188:$H$188</c:f>
              <c:numCache>
                <c:formatCode>0</c:formatCode>
                <c:ptCount val="5"/>
                <c:pt idx="0">
                  <c:v>2</c:v>
                </c:pt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gim!$C$189</c:f>
              <c:strCache>
                <c:ptCount val="1"/>
                <c:pt idx="0">
                  <c:v>biologia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gim!$D$184:$H$184</c:f>
              <c:strCache>
                <c:ptCount val="5"/>
                <c:pt idx="0">
                  <c:v>Gim.1</c:v>
                </c:pt>
                <c:pt idx="1">
                  <c:v>Gim.2</c:v>
                </c:pt>
                <c:pt idx="2">
                  <c:v>Gim.Kijewo</c:v>
                </c:pt>
                <c:pt idx="3">
                  <c:v>Gim.Babki Oleckie</c:v>
                </c:pt>
                <c:pt idx="4">
                  <c:v>Gim.Judziki</c:v>
                </c:pt>
              </c:strCache>
            </c:strRef>
          </c:cat>
          <c:val>
            <c:numRef>
              <c:f>gim!$D$189:$H$189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gim!$C$190</c:f>
              <c:strCache>
                <c:ptCount val="1"/>
                <c:pt idx="0">
                  <c:v>chemia</c:v>
                </c:pt>
              </c:strCache>
            </c:strRef>
          </c:tx>
          <c:invertIfNegative val="0"/>
          <c:val>
            <c:numRef>
              <c:f>gim!$D$190:$H$190</c:f>
              <c:numCache>
                <c:formatCode>0</c:formatCode>
                <c:ptCount val="5"/>
                <c:pt idx="1">
                  <c:v>2</c:v>
                </c:pt>
              </c:numCache>
            </c:numRef>
          </c:val>
        </c:ser>
        <c:ser>
          <c:idx val="6"/>
          <c:order val="6"/>
          <c:tx>
            <c:strRef>
              <c:f>gim!$C$191</c:f>
              <c:strCache>
                <c:ptCount val="1"/>
                <c:pt idx="0">
                  <c:v>fizyka</c:v>
                </c:pt>
              </c:strCache>
            </c:strRef>
          </c:tx>
          <c:invertIfNegative val="0"/>
          <c:val>
            <c:numRef>
              <c:f>gim!$D$191:$H$191</c:f>
              <c:numCache>
                <c:formatCode>0</c:formatCode>
                <c:ptCount val="5"/>
                <c:pt idx="1">
                  <c:v>1</c:v>
                </c:pt>
              </c:numCache>
            </c:numRef>
          </c:val>
        </c:ser>
        <c:ser>
          <c:idx val="7"/>
          <c:order val="7"/>
          <c:tx>
            <c:strRef>
              <c:f>gim!$C$192</c:f>
              <c:strCache>
                <c:ptCount val="1"/>
                <c:pt idx="0">
                  <c:v>geografia</c:v>
                </c:pt>
              </c:strCache>
            </c:strRef>
          </c:tx>
          <c:invertIfNegative val="0"/>
          <c:val>
            <c:numRef>
              <c:f>gim!$D$192:$H$192</c:f>
              <c:numCache>
                <c:formatCode>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8"/>
          <c:order val="8"/>
          <c:tx>
            <c:strRef>
              <c:f>gim!$C$193</c:f>
              <c:strCache>
                <c:ptCount val="1"/>
                <c:pt idx="0">
                  <c:v>język niemiecki</c:v>
                </c:pt>
              </c:strCache>
            </c:strRef>
          </c:tx>
          <c:invertIfNegative val="0"/>
          <c:val>
            <c:numRef>
              <c:f>gim!$D$193:$H$193</c:f>
              <c:numCache>
                <c:formatCode>General</c:formatCode>
                <c:ptCount val="5"/>
              </c:numCache>
            </c:numRef>
          </c:val>
        </c:ser>
        <c:ser>
          <c:idx val="9"/>
          <c:order val="9"/>
          <c:tx>
            <c:strRef>
              <c:f>gim!$C$194</c:f>
              <c:strCache>
                <c:ptCount val="1"/>
                <c:pt idx="0">
                  <c:v>język angielski</c:v>
                </c:pt>
              </c:strCache>
            </c:strRef>
          </c:tx>
          <c:invertIfNegative val="0"/>
          <c:val>
            <c:numRef>
              <c:f>gim!$D$194:$H$194</c:f>
              <c:numCache>
                <c:formatCode>0</c:formatCode>
                <c:ptCount val="5"/>
                <c:pt idx="0">
                  <c:v>2</c:v>
                </c:pt>
                <c:pt idx="1">
                  <c:v>8</c:v>
                </c:pt>
              </c:numCache>
            </c:numRef>
          </c:val>
        </c:ser>
        <c:ser>
          <c:idx val="10"/>
          <c:order val="10"/>
          <c:tx>
            <c:strRef>
              <c:f>gim!$C$195</c:f>
              <c:strCache>
                <c:ptCount val="1"/>
                <c:pt idx="0">
                  <c:v>język francuski</c:v>
                </c:pt>
              </c:strCache>
            </c:strRef>
          </c:tx>
          <c:invertIfNegative val="0"/>
          <c:val>
            <c:numRef>
              <c:f>gim!$D$195:$H$195</c:f>
              <c:numCache>
                <c:formatCode>General</c:formatCode>
                <c:ptCount val="5"/>
              </c:numCache>
            </c:numRef>
          </c:val>
        </c:ser>
        <c:ser>
          <c:idx val="11"/>
          <c:order val="11"/>
          <c:tx>
            <c:strRef>
              <c:f>gim!$C$196</c:f>
              <c:strCache>
                <c:ptCount val="1"/>
                <c:pt idx="0">
                  <c:v>język rosyjski</c:v>
                </c:pt>
              </c:strCache>
            </c:strRef>
          </c:tx>
          <c:invertIfNegative val="0"/>
          <c:val>
            <c:numRef>
              <c:f>gim!$D$196:$H$196</c:f>
              <c:numCache>
                <c:formatCode>0</c:formatCode>
                <c:ptCount val="5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947072"/>
        <c:axId val="98948608"/>
        <c:axId val="0"/>
      </c:bar3DChart>
      <c:catAx>
        <c:axId val="9894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894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948608"/>
        <c:scaling>
          <c:orientation val="minMax"/>
          <c:max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1600" b="1" dirty="0"/>
                  <a:t>liczba </a:t>
                </a:r>
                <a:r>
                  <a:rPr lang="pl-PL" sz="1600" b="1" dirty="0" smtClean="0"/>
                  <a:t/>
                </a:r>
                <a:br>
                  <a:rPr lang="pl-PL" sz="1600" b="1" dirty="0" smtClean="0"/>
                </a:br>
                <a:r>
                  <a:rPr lang="pl-PL" sz="1600" b="1" dirty="0" smtClean="0"/>
                  <a:t>uczniów</a:t>
                </a:r>
                <a:endParaRPr lang="pl-PL" sz="1600" b="1" dirty="0"/>
              </a:p>
            </c:rich>
          </c:tx>
          <c:layout>
            <c:manualLayout>
              <c:xMode val="edge"/>
              <c:yMode val="edge"/>
              <c:x val="0.13832412340657799"/>
              <c:y val="0.2343779028155411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8947072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 - procentowy  średni wynik z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ęzyka</a:t>
            </a:r>
            <a:r>
              <a:rPr lang="pl-PL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angielskiego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888526274858353"/>
          <c:y val="1.599901598235116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'SZKOŁY PODST'!$D$64</c:f>
              <c:strCache>
                <c:ptCount val="1"/>
                <c:pt idx="0">
                  <c:v>j.angielski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'SZKOŁY PODST'!$C$65:$C$76</c:f>
              <c:strCache>
                <c:ptCount val="12"/>
                <c:pt idx="0">
                  <c:v>SP Babki Oleckie</c:v>
                </c:pt>
                <c:pt idx="1">
                  <c:v>SP Judziki</c:v>
                </c:pt>
                <c:pt idx="2">
                  <c:v>SP Gąski</c:v>
                </c:pt>
                <c:pt idx="3">
                  <c:v>SP 4</c:v>
                </c:pt>
                <c:pt idx="4">
                  <c:v>SP 3</c:v>
                </c:pt>
                <c:pt idx="5">
                  <c:v>SP 1</c:v>
                </c:pt>
                <c:pt idx="7">
                  <c:v>gmina</c:v>
                </c:pt>
                <c:pt idx="9">
                  <c:v>powiat</c:v>
                </c:pt>
                <c:pt idx="10">
                  <c:v>województwo</c:v>
                </c:pt>
                <c:pt idx="11">
                  <c:v>kraj</c:v>
                </c:pt>
              </c:strCache>
            </c:strRef>
          </c:cat>
          <c:val>
            <c:numRef>
              <c:f>'SZKOŁY PODST'!$D$65:$D$76</c:f>
              <c:numCache>
                <c:formatCode>General</c:formatCode>
                <c:ptCount val="12"/>
                <c:pt idx="0">
                  <c:v>67</c:v>
                </c:pt>
                <c:pt idx="1">
                  <c:v>63</c:v>
                </c:pt>
                <c:pt idx="2">
                  <c:v>47</c:v>
                </c:pt>
                <c:pt idx="3">
                  <c:v>70</c:v>
                </c:pt>
                <c:pt idx="4">
                  <c:v>66</c:v>
                </c:pt>
                <c:pt idx="5">
                  <c:v>64</c:v>
                </c:pt>
                <c:pt idx="7">
                  <c:v>64</c:v>
                </c:pt>
                <c:pt idx="9">
                  <c:v>61</c:v>
                </c:pt>
                <c:pt idx="10">
                  <c:v>68</c:v>
                </c:pt>
                <c:pt idx="1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82112"/>
        <c:axId val="10283648"/>
        <c:axId val="0"/>
      </c:bar3DChart>
      <c:catAx>
        <c:axId val="10282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0283648"/>
        <c:crosses val="autoZero"/>
        <c:auto val="1"/>
        <c:lblAlgn val="ctr"/>
        <c:lblOffset val="100"/>
        <c:noMultiLvlLbl val="0"/>
      </c:catAx>
      <c:valAx>
        <c:axId val="1028364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10282112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 smtClean="0">
                <a:effectLst/>
              </a:rPr>
              <a:t>GIM - procentowy  średni wynik </a:t>
            </a:r>
            <a:br>
              <a:rPr lang="pl-PL" sz="1800" b="1" i="0" baseline="0" dirty="0" smtClean="0">
                <a:effectLst/>
              </a:rPr>
            </a:br>
            <a:r>
              <a:rPr lang="pl-PL" sz="1800" b="1" i="0" baseline="0" dirty="0" smtClean="0">
                <a:effectLst/>
              </a:rPr>
              <a:t>z części humanistycznej(</a:t>
            </a:r>
            <a:r>
              <a:rPr lang="en-US" sz="1800" b="1" i="0" baseline="0" dirty="0" smtClean="0">
                <a:effectLst/>
              </a:rPr>
              <a:t>j</a:t>
            </a:r>
            <a:r>
              <a:rPr lang="pl-PL" sz="1800" b="1" i="0" baseline="0" dirty="0" smtClean="0">
                <a:effectLst/>
              </a:rPr>
              <a:t>. </a:t>
            </a:r>
            <a:r>
              <a:rPr lang="en-US" sz="1800" b="1" i="0" baseline="0" dirty="0" err="1" smtClean="0">
                <a:effectLst/>
              </a:rPr>
              <a:t>polski</a:t>
            </a:r>
            <a:r>
              <a:rPr lang="pl-PL" sz="1800" b="1" i="0" baseline="0" dirty="0" smtClean="0">
                <a:effectLst/>
              </a:rPr>
              <a:t> i WOS)</a:t>
            </a:r>
            <a:endParaRPr lang="pl-PL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1800" b="1" i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725928692191523"/>
          <c:y val="1.388889195047374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GIMNAZJA!$D$10</c:f>
              <c:strCache>
                <c:ptCount val="1"/>
                <c:pt idx="0">
                  <c:v>średnia w części humanistycznej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GIMNAZJA!$C$11:$C$21</c:f>
              <c:strCache>
                <c:ptCount val="11"/>
                <c:pt idx="0">
                  <c:v>Gim Babki Oleckie [9]</c:v>
                </c:pt>
                <c:pt idx="1">
                  <c:v>Gim Judziki [12]</c:v>
                </c:pt>
                <c:pt idx="2">
                  <c:v>Gim Kijewo [24]</c:v>
                </c:pt>
                <c:pt idx="3">
                  <c:v>Gim 2 [98]</c:v>
                </c:pt>
                <c:pt idx="4">
                  <c:v>Gim 1 [31]</c:v>
                </c:pt>
                <c:pt idx="6">
                  <c:v>gmina [201]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GIMNAZJA!$D$11:$D$21</c:f>
              <c:numCache>
                <c:formatCode>0</c:formatCode>
                <c:ptCount val="11"/>
                <c:pt idx="0" formatCode="General">
                  <c:v>62</c:v>
                </c:pt>
                <c:pt idx="1">
                  <c:v>59.5</c:v>
                </c:pt>
                <c:pt idx="2" formatCode="General">
                  <c:v>55</c:v>
                </c:pt>
                <c:pt idx="3" formatCode="General">
                  <c:v>65</c:v>
                </c:pt>
                <c:pt idx="4" formatCode="General">
                  <c:v>66</c:v>
                </c:pt>
                <c:pt idx="6" formatCode="General">
                  <c:v>59</c:v>
                </c:pt>
                <c:pt idx="8">
                  <c:v>58.5</c:v>
                </c:pt>
                <c:pt idx="9">
                  <c:v>60</c:v>
                </c:pt>
                <c:pt idx="10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70080"/>
        <c:axId val="12671616"/>
        <c:axId val="0"/>
      </c:bar3DChart>
      <c:catAx>
        <c:axId val="126700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2671616"/>
        <c:crosses val="autoZero"/>
        <c:auto val="1"/>
        <c:lblAlgn val="ctr"/>
        <c:lblOffset val="100"/>
        <c:noMultiLvlLbl val="0"/>
      </c:catAx>
      <c:valAx>
        <c:axId val="1267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700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GIM - procentowy  średni wynik z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ęzyka</a:t>
            </a:r>
            <a:r>
              <a:rPr lang="pl-PL" sz="18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polski</a:t>
            </a: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ego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242519538645367"/>
          <c:y val="2.5970705915305189E-2"/>
        </c:manualLayout>
      </c:layout>
      <c:overlay val="0"/>
      <c:spPr>
        <a:ln w="31750"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GIMNAZJA!$D$25</c:f>
              <c:strCache>
                <c:ptCount val="1"/>
                <c:pt idx="0">
                  <c:v>j.polski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GIMNAZJA!$C$26:$C$37</c:f>
              <c:strCache>
                <c:ptCount val="11"/>
                <c:pt idx="0">
                  <c:v>Gim Babki Oleckie</c:v>
                </c:pt>
                <c:pt idx="1">
                  <c:v>Gim Judziki</c:v>
                </c:pt>
                <c:pt idx="2">
                  <c:v>Gim Kijewo</c:v>
                </c:pt>
                <c:pt idx="3">
                  <c:v>Gim 2</c:v>
                </c:pt>
                <c:pt idx="4">
                  <c:v>Gim 1</c:v>
                </c:pt>
                <c:pt idx="6">
                  <c:v>gmina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GIMNAZJA!$D$26:$D$37</c:f>
              <c:numCache>
                <c:formatCode>General</c:formatCode>
                <c:ptCount val="12"/>
                <c:pt idx="0">
                  <c:v>64</c:v>
                </c:pt>
                <c:pt idx="1">
                  <c:v>63</c:v>
                </c:pt>
                <c:pt idx="2">
                  <c:v>62</c:v>
                </c:pt>
                <c:pt idx="3" formatCode="0">
                  <c:v>73</c:v>
                </c:pt>
                <c:pt idx="4">
                  <c:v>73</c:v>
                </c:pt>
                <c:pt idx="6">
                  <c:v>65</c:v>
                </c:pt>
                <c:pt idx="8">
                  <c:v>65</c:v>
                </c:pt>
                <c:pt idx="9">
                  <c:v>66</c:v>
                </c:pt>
                <c:pt idx="10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89664"/>
        <c:axId val="11491200"/>
        <c:axId val="0"/>
      </c:bar3DChart>
      <c:catAx>
        <c:axId val="11489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1491200"/>
        <c:crosses val="autoZero"/>
        <c:auto val="1"/>
        <c:lblAlgn val="ctr"/>
        <c:lblOffset val="100"/>
        <c:noMultiLvlLbl val="0"/>
      </c:catAx>
      <c:valAx>
        <c:axId val="11491200"/>
        <c:scaling>
          <c:orientation val="minMax"/>
          <c:max val="8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1489664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Procentowy  średni wynik z historii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wiedzy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społeczeństwie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6528897582808264"/>
          <c:y val="1.6068816427804319E-2"/>
        </c:manualLayout>
      </c:layout>
      <c:overlay val="0"/>
      <c:spPr>
        <a:ln w="104775"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GIMNAZJA!$D$45</c:f>
              <c:strCache>
                <c:ptCount val="1"/>
                <c:pt idx="0">
                  <c:v>historia i WOS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GIMNAZJA!$C$46:$C$57</c:f>
              <c:strCache>
                <c:ptCount val="11"/>
                <c:pt idx="0">
                  <c:v>Gim Babki Oleckie</c:v>
                </c:pt>
                <c:pt idx="1">
                  <c:v>Gim Judziki</c:v>
                </c:pt>
                <c:pt idx="2">
                  <c:v>Gim Kijewo</c:v>
                </c:pt>
                <c:pt idx="3">
                  <c:v>Gim 2</c:v>
                </c:pt>
                <c:pt idx="4">
                  <c:v>Gim 1</c:v>
                </c:pt>
                <c:pt idx="6">
                  <c:v>gmina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GIMNAZJA!$D$46:$D$57</c:f>
              <c:numCache>
                <c:formatCode>General</c:formatCode>
                <c:ptCount val="12"/>
                <c:pt idx="0">
                  <c:v>60</c:v>
                </c:pt>
                <c:pt idx="1">
                  <c:v>56</c:v>
                </c:pt>
                <c:pt idx="2">
                  <c:v>48</c:v>
                </c:pt>
                <c:pt idx="3">
                  <c:v>57</c:v>
                </c:pt>
                <c:pt idx="4">
                  <c:v>59</c:v>
                </c:pt>
                <c:pt idx="6">
                  <c:v>53</c:v>
                </c:pt>
                <c:pt idx="8">
                  <c:v>52</c:v>
                </c:pt>
                <c:pt idx="9">
                  <c:v>54</c:v>
                </c:pt>
                <c:pt idx="10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21536"/>
        <c:axId val="12723328"/>
        <c:axId val="0"/>
      </c:bar3DChart>
      <c:catAx>
        <c:axId val="127215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2723328"/>
        <c:crosses val="autoZero"/>
        <c:auto val="1"/>
        <c:lblAlgn val="ctr"/>
        <c:lblOffset val="100"/>
        <c:noMultiLvlLbl val="0"/>
      </c:catAx>
      <c:valAx>
        <c:axId val="12723328"/>
        <c:scaling>
          <c:orientation val="minMax"/>
          <c:max val="7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2721536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 b="1" i="0" baseline="0">
                <a:latin typeface="Arial" panose="020B0604020202020204" pitchFamily="34" charset="0"/>
                <a:cs typeface="Arial" panose="020B0604020202020204" pitchFamily="34" charset="0"/>
              </a:rPr>
              <a:t>GIM - procentowy  średni wynik </a:t>
            </a:r>
            <a:br>
              <a:rPr lang="pl-PL" sz="1800" b="1" i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0" baseline="0">
                <a:latin typeface="Arial" panose="020B0604020202020204" pitchFamily="34" charset="0"/>
                <a:cs typeface="Arial" panose="020B0604020202020204" pitchFamily="34" charset="0"/>
              </a:rPr>
              <a:t>z części matematyczno-przyrodniczej</a:t>
            </a:r>
            <a:br>
              <a:rPr lang="pl-PL" sz="1800" b="1" i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0" baseline="0">
                <a:latin typeface="Arial" panose="020B0604020202020204" pitchFamily="34" charset="0"/>
                <a:cs typeface="Arial" panose="020B0604020202020204" pitchFamily="34" charset="0"/>
              </a:rPr>
              <a:t>(matematyka, przedm.przyrodnicze)</a:t>
            </a:r>
            <a:endParaRPr lang="en-US" sz="1800" b="1" i="0" baseline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138490488236358"/>
          <c:y val="1.5349181881025567E-2"/>
        </c:manualLayout>
      </c:layout>
      <c:overlay val="0"/>
      <c:spPr>
        <a:scene3d>
          <a:camera prst="orthographicFront"/>
          <a:lightRig rig="threePt" dir="t"/>
        </a:scene3d>
        <a:sp3d>
          <a:bevelT w="6350"/>
        </a:sp3d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GIMNAZJA!$D$64</c:f>
              <c:strCache>
                <c:ptCount val="1"/>
                <c:pt idx="0">
                  <c:v>średnia w części matemat-przyrodn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GIMNAZJA!$C$65:$C$75</c:f>
              <c:strCache>
                <c:ptCount val="11"/>
                <c:pt idx="0">
                  <c:v>Gim Babki Oleckie [9]</c:v>
                </c:pt>
                <c:pt idx="1">
                  <c:v>Gim Judziki [12]</c:v>
                </c:pt>
                <c:pt idx="2">
                  <c:v>Gim Kijewo [24]</c:v>
                </c:pt>
                <c:pt idx="3">
                  <c:v>Gim 2 [98]</c:v>
                </c:pt>
                <c:pt idx="4">
                  <c:v>Gim 1 [31]</c:v>
                </c:pt>
                <c:pt idx="6">
                  <c:v>gmina [201]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GIMNAZJA!$D$65:$D$75</c:f>
              <c:numCache>
                <c:formatCode>0</c:formatCode>
                <c:ptCount val="11"/>
                <c:pt idx="0" formatCode="General">
                  <c:v>51</c:v>
                </c:pt>
                <c:pt idx="1">
                  <c:v>50</c:v>
                </c:pt>
                <c:pt idx="2" formatCode="General">
                  <c:v>47</c:v>
                </c:pt>
                <c:pt idx="3">
                  <c:v>54.5</c:v>
                </c:pt>
                <c:pt idx="4">
                  <c:v>56.5</c:v>
                </c:pt>
                <c:pt idx="6" formatCode="General">
                  <c:v>49</c:v>
                </c:pt>
                <c:pt idx="8">
                  <c:v>47</c:v>
                </c:pt>
                <c:pt idx="9">
                  <c:v>47</c:v>
                </c:pt>
                <c:pt idx="1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57632"/>
        <c:axId val="12759424"/>
        <c:axId val="0"/>
      </c:bar3DChart>
      <c:catAx>
        <c:axId val="127576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2759424"/>
        <c:crosses val="autoZero"/>
        <c:auto val="1"/>
        <c:lblAlgn val="ctr"/>
        <c:lblOffset val="100"/>
        <c:noMultiLvlLbl val="0"/>
      </c:catAx>
      <c:valAx>
        <c:axId val="1275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57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Procentowy  średni wynik z matematyki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74719255616263"/>
          <c:y val="1.610228239480240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GIMNAZJA!$D$81</c:f>
              <c:strCache>
                <c:ptCount val="1"/>
                <c:pt idx="0">
                  <c:v>matematyka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GIMNAZJA!$C$82:$C$92</c:f>
              <c:strCache>
                <c:ptCount val="11"/>
                <c:pt idx="0">
                  <c:v>Gim Babki Oleckie</c:v>
                </c:pt>
                <c:pt idx="1">
                  <c:v>Gim Judziki</c:v>
                </c:pt>
                <c:pt idx="2">
                  <c:v>Gim Kijewo</c:v>
                </c:pt>
                <c:pt idx="3">
                  <c:v>Gim 2</c:v>
                </c:pt>
                <c:pt idx="4">
                  <c:v>Gim 1</c:v>
                </c:pt>
                <c:pt idx="6">
                  <c:v>gmina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GIMNAZJA!$D$82:$D$92</c:f>
              <c:numCache>
                <c:formatCode>General</c:formatCode>
                <c:ptCount val="11"/>
                <c:pt idx="0">
                  <c:v>48</c:v>
                </c:pt>
                <c:pt idx="1">
                  <c:v>51</c:v>
                </c:pt>
                <c:pt idx="2">
                  <c:v>49</c:v>
                </c:pt>
                <c:pt idx="3" formatCode="0">
                  <c:v>55</c:v>
                </c:pt>
                <c:pt idx="4">
                  <c:v>54</c:v>
                </c:pt>
                <c:pt idx="6">
                  <c:v>49</c:v>
                </c:pt>
                <c:pt idx="8">
                  <c:v>46</c:v>
                </c:pt>
                <c:pt idx="9">
                  <c:v>45</c:v>
                </c:pt>
                <c:pt idx="10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24128"/>
        <c:axId val="35425664"/>
        <c:axId val="0"/>
      </c:bar3DChart>
      <c:catAx>
        <c:axId val="354241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35425664"/>
        <c:crosses val="autoZero"/>
        <c:auto val="1"/>
        <c:lblAlgn val="ctr"/>
        <c:lblOffset val="100"/>
        <c:noMultiLvlLbl val="0"/>
      </c:catAx>
      <c:valAx>
        <c:axId val="3542566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35424128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Procentowy  średni wynik z przedmiotów przyrodniczych</a:t>
            </a:r>
            <a:b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(biologia, chemia, fizyka)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693645650983725"/>
          <c:y val="1.60344077575105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GIMNAZJA!$D$100</c:f>
              <c:strCache>
                <c:ptCount val="1"/>
                <c:pt idx="0">
                  <c:v>przedm.przyrodn.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1600"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GIMNAZJA!$C$101:$C$111</c:f>
              <c:strCache>
                <c:ptCount val="11"/>
                <c:pt idx="0">
                  <c:v>Gim Babki Oleckie</c:v>
                </c:pt>
                <c:pt idx="1">
                  <c:v>Gim Judziki</c:v>
                </c:pt>
                <c:pt idx="2">
                  <c:v>Gim Kijewo</c:v>
                </c:pt>
                <c:pt idx="3">
                  <c:v>Gim 2</c:v>
                </c:pt>
                <c:pt idx="4">
                  <c:v>Gim 1</c:v>
                </c:pt>
                <c:pt idx="6">
                  <c:v>gmina</c:v>
                </c:pt>
                <c:pt idx="8">
                  <c:v>powiat</c:v>
                </c:pt>
                <c:pt idx="9">
                  <c:v>województwo</c:v>
                </c:pt>
                <c:pt idx="10">
                  <c:v>kraj</c:v>
                </c:pt>
              </c:strCache>
            </c:strRef>
          </c:cat>
          <c:val>
            <c:numRef>
              <c:f>GIMNAZJA!$D$101:$D$111</c:f>
              <c:numCache>
                <c:formatCode>General</c:formatCode>
                <c:ptCount val="11"/>
                <c:pt idx="0">
                  <c:v>54</c:v>
                </c:pt>
                <c:pt idx="1">
                  <c:v>49</c:v>
                </c:pt>
                <c:pt idx="2">
                  <c:v>45</c:v>
                </c:pt>
                <c:pt idx="3">
                  <c:v>54</c:v>
                </c:pt>
                <c:pt idx="4">
                  <c:v>59</c:v>
                </c:pt>
                <c:pt idx="6">
                  <c:v>49</c:v>
                </c:pt>
                <c:pt idx="8">
                  <c:v>48</c:v>
                </c:pt>
                <c:pt idx="9">
                  <c:v>49</c:v>
                </c:pt>
                <c:pt idx="10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76608"/>
        <c:axId val="35478144"/>
        <c:axId val="0"/>
      </c:bar3DChart>
      <c:catAx>
        <c:axId val="354766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35478144"/>
        <c:crosses val="autoZero"/>
        <c:auto val="1"/>
        <c:lblAlgn val="ctr"/>
        <c:lblOffset val="100"/>
        <c:noMultiLvlLbl val="0"/>
      </c:catAx>
      <c:valAx>
        <c:axId val="3547814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35476608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208D8D-BAE7-45BA-83B3-E16C5CB7E8F0}" type="datetimeFigureOut">
              <a:rPr lang="pl-PL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133" y="4717137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FD2EDB-CFC6-4279-BF9D-EDBC0AF79C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98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CE508-7912-4CD1-873B-C909CE40CF7B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2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FD2EDB-CFC6-4279-BF9D-EDBC0AF79C1E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55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FD2EDB-CFC6-4279-BF9D-EDBC0AF79C1E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FD2EDB-CFC6-4279-BF9D-EDBC0AF79C1E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94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Łącznik prosty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Łącznik prosty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Łącznik prosty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Łącznik prosty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2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318F0-E854-47BF-986F-A402A2581992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23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CC743-5A2F-4DDB-9827-0947605DEB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12C5-5DBF-4FFB-A9DA-865EEAC98535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90E6-FD2B-4918-B953-2A83802F65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C8C6-B18C-47F6-BE00-829E94CF6D66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471AB-3724-4F3A-A74E-33A8FE9E61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DA931F-500B-4AC0-8E75-F395513BB455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5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111423-2719-48C6-8452-91C2FB590C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Łącznik prosty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Łącznik prosty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Łącznik prosty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Łącznik prosty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131ED-A21D-49AF-82CF-EB61DD8B0FAB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21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7B542-BD3D-4516-A094-2F6767D50D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73293-14AD-448C-9398-7817BD3333FF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9967-D7F5-403B-AA53-B0A815DB7D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B585-09AC-4529-B72F-1A302EE3C464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6A17-4379-40DF-9F5F-68EBE908D5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70027D-AE58-4422-9A98-44DF52397B72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4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53267A-13DE-41F0-B0BC-6CCCD5B865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E27B-5DF8-4E04-BB0E-EC380DCF612D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9D1C3-4510-4858-AB70-675CF50490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Łącznik prosty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14CA2F-2227-4CC3-AEB7-B7CF3BFBE749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13" name="Symbol zastępczy numeru slajd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145E0C-3DC2-4564-A2FD-F94ACFA6E9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stopki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Łącznik prosty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7EF48A-6C1D-4943-9483-479F959076CD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13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18BBF4-3F63-400B-9474-D7E64D2B97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28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B4E8FE-597D-4CC0-A0C4-011DA1A4DE6D}" type="datetime1">
              <a:rPr lang="pl-PL" smtClean="0"/>
              <a:pPr>
                <a:defRPr/>
              </a:pPr>
              <a:t>2016-10-21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EE6D8-12D4-4948-B572-CE9A74B0DC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7" r:id="rId4"/>
    <p:sldLayoutId id="2147483766" r:id="rId5"/>
    <p:sldLayoutId id="2147483771" r:id="rId6"/>
    <p:sldLayoutId id="2147483765" r:id="rId7"/>
    <p:sldLayoutId id="2147483772" r:id="rId8"/>
    <p:sldLayoutId id="2147483773" r:id="rId9"/>
    <p:sldLayoutId id="2147483764" r:id="rId10"/>
    <p:sldLayoutId id="21474837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2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3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4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5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6.xls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7.xls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7560840" cy="4968552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WYNIKÓW EGZAMINÓW ZEWNĘTRZNYCH </a:t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 SZKOŁACH PODSTAWOWYCH </a:t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GIMNAZJACH </a:t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WYNIKÓW KONKURSÓW PRZEDMIOTOWYCH </a:t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roku szkolnym 2015/2016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>
          <a:xfrm>
            <a:off x="2123728" y="5589240"/>
            <a:ext cx="6400800" cy="792163"/>
          </a:xfrm>
        </p:spPr>
        <p:txBody>
          <a:bodyPr/>
          <a:lstStyle/>
          <a:p>
            <a:pPr algn="ctr" eaLnBrk="1" hangingPunct="1"/>
            <a:r>
              <a:rPr lang="pl-PL" dirty="0" smtClean="0">
                <a:solidFill>
                  <a:schemeClr val="tx1"/>
                </a:solidFill>
              </a:rPr>
              <a:t>Olecko, 25 października 2016r.</a:t>
            </a:r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67600" cy="652934"/>
          </a:xfrm>
        </p:spPr>
        <p:txBody>
          <a:bodyPr/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467544" y="1772816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/>
              <a:buNone/>
            </a:pPr>
            <a:r>
              <a:rPr lang="pl-PL" dirty="0" smtClean="0"/>
              <a:t>Dla </a:t>
            </a:r>
            <a:r>
              <a:rPr lang="pl-PL" b="1" dirty="0" smtClean="0"/>
              <a:t>uczniów ze specjalnymi potrzebami edukacyjnymi </a:t>
            </a:r>
            <a:r>
              <a:rPr lang="pl-PL" dirty="0" smtClean="0"/>
              <a:t>czas trwania egzaminu gimnazjalnego może być przedłużony: </a:t>
            </a:r>
          </a:p>
          <a:p>
            <a:pPr marL="0" indent="0">
              <a:buFont typeface="Wingdings"/>
              <a:buNone/>
            </a:pPr>
            <a:r>
              <a:rPr lang="pl-PL" dirty="0" smtClean="0"/>
              <a:t>a)  z historii i wiedzy o społeczeństwie, z przedmiotów przyrodniczych  </a:t>
            </a:r>
          </a:p>
          <a:p>
            <a:pPr marL="0" indent="0">
              <a:buFont typeface="Wingdings"/>
              <a:buNone/>
            </a:pPr>
            <a:r>
              <a:rPr lang="pl-PL" dirty="0" smtClean="0"/>
              <a:t>     oraz z języka obcego nowożytnego na poziomie podstawowym – nie   </a:t>
            </a:r>
          </a:p>
          <a:p>
            <a:pPr marL="0" indent="0">
              <a:buFont typeface="Wingdings"/>
              <a:buNone/>
            </a:pPr>
            <a:r>
              <a:rPr lang="pl-PL" dirty="0" smtClean="0"/>
              <a:t>     więcej niż o 20 minut każdy, </a:t>
            </a:r>
          </a:p>
          <a:p>
            <a:pPr marL="0" indent="0">
              <a:buFont typeface="Wingdings"/>
              <a:buNone/>
            </a:pPr>
            <a:r>
              <a:rPr lang="pl-PL" dirty="0" smtClean="0"/>
              <a:t>b)  z języka polskiego, z matematyki – nie więcej niż o 45 minut każdy,</a:t>
            </a:r>
          </a:p>
          <a:p>
            <a:pPr marL="0" indent="0">
              <a:buFont typeface="Wingdings"/>
              <a:buNone/>
            </a:pPr>
            <a:r>
              <a:rPr lang="pl-PL" dirty="0" smtClean="0"/>
              <a:t>c)  z języka obcego nowożytnego na poziomie rozszerzonym – nie więcej     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niż o 30 minut.</a:t>
            </a:r>
          </a:p>
          <a:p>
            <a:endParaRPr lang="pl-PL" dirty="0" smtClean="0"/>
          </a:p>
          <a:p>
            <a:pPr marL="0" indent="0" algn="just">
              <a:buFont typeface="Wingdings"/>
              <a:buNone/>
            </a:pPr>
            <a:r>
              <a:rPr lang="pl-PL" dirty="0" smtClean="0"/>
              <a:t>W kwietniu 2016r. do egzaminu gimnazjalnego przystąpiło ogółem 201 uczniów klas III, w tym ok. 24% uczniów ze specyficznymi trudnościami </a:t>
            </a:r>
            <a:br>
              <a:rPr lang="pl-PL" dirty="0" smtClean="0"/>
            </a:br>
            <a:r>
              <a:rPr lang="pl-PL" dirty="0" smtClean="0"/>
              <a:t>w uczeniu się, wobec których zastosowano pomoc przy przeprowadzeniu egzaminu.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29264" cy="652934"/>
          </a:xfrm>
        </p:spPr>
        <p:txBody>
          <a:bodyPr/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962618392"/>
              </p:ext>
            </p:extLst>
          </p:nvPr>
        </p:nvGraphicFramePr>
        <p:xfrm>
          <a:off x="539552" y="1268760"/>
          <a:ext cx="75608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67600" cy="580926"/>
          </a:xfrm>
        </p:spPr>
        <p:txBody>
          <a:bodyPr/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436911138"/>
              </p:ext>
            </p:extLst>
          </p:nvPr>
        </p:nvGraphicFramePr>
        <p:xfrm>
          <a:off x="827584" y="1268760"/>
          <a:ext cx="70567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57256" cy="580926"/>
          </a:xfrm>
        </p:spPr>
        <p:txBody>
          <a:bodyPr/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994549736"/>
              </p:ext>
            </p:extLst>
          </p:nvPr>
        </p:nvGraphicFramePr>
        <p:xfrm>
          <a:off x="755576" y="1196752"/>
          <a:ext cx="70567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67600" cy="634082"/>
          </a:xfrm>
        </p:spPr>
        <p:txBody>
          <a:bodyPr/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020929965"/>
              </p:ext>
            </p:extLst>
          </p:nvPr>
        </p:nvGraphicFramePr>
        <p:xfrm>
          <a:off x="611560" y="1196752"/>
          <a:ext cx="748883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57256" cy="580926"/>
          </a:xfrm>
        </p:spPr>
        <p:txBody>
          <a:bodyPr/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642637402"/>
              </p:ext>
            </p:extLst>
          </p:nvPr>
        </p:nvGraphicFramePr>
        <p:xfrm>
          <a:off x="683568" y="1268760"/>
          <a:ext cx="72728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67600" cy="580926"/>
          </a:xfrm>
        </p:spPr>
        <p:txBody>
          <a:bodyPr/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4237722144"/>
              </p:ext>
            </p:extLst>
          </p:nvPr>
        </p:nvGraphicFramePr>
        <p:xfrm>
          <a:off x="683568" y="1268760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67600" cy="50891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933631776"/>
              </p:ext>
            </p:extLst>
          </p:nvPr>
        </p:nvGraphicFramePr>
        <p:xfrm>
          <a:off x="755576" y="1268760"/>
          <a:ext cx="72008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29264" cy="58092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722760446"/>
              </p:ext>
            </p:extLst>
          </p:nvPr>
        </p:nvGraphicFramePr>
        <p:xfrm>
          <a:off x="683568" y="1268760"/>
          <a:ext cx="77048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01272" cy="50891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664815292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sprawdzianu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971600" y="1916832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Sprawdzian</a:t>
            </a:r>
            <a:r>
              <a:rPr lang="pl-PL" dirty="0" smtClean="0"/>
              <a:t> jest przeprowadzany w VI klasie szkoły podstawowej na mocy art. 9 ust. 1 </a:t>
            </a:r>
            <a:r>
              <a:rPr lang="pl-PL" dirty="0" err="1" smtClean="0"/>
              <a:t>pkt</a:t>
            </a:r>
            <a:r>
              <a:rPr lang="pl-PL" dirty="0" smtClean="0"/>
              <a:t> 1 ustawy o systemie oświaty i innych aktów wykonawczych. </a:t>
            </a:r>
          </a:p>
          <a:p>
            <a:pPr marL="0" indent="0" algn="just">
              <a:buNone/>
            </a:pPr>
            <a:endParaRPr lang="pl-PL" dirty="0" smtClean="0"/>
          </a:p>
          <a:p>
            <a:pPr algn="just"/>
            <a:r>
              <a:rPr lang="pl-PL" dirty="0" smtClean="0"/>
              <a:t>Sprawdzian obejmuje wiadomości i umiejętności zawarte </a:t>
            </a:r>
            <a:br>
              <a:rPr lang="pl-PL" dirty="0" smtClean="0"/>
            </a:br>
            <a:r>
              <a:rPr lang="pl-PL" dirty="0" smtClean="0"/>
              <a:t>w wymaganiach określonych w podstawie programowej kształcenia ogólnego w odniesieniu do 3 kluczowych przedmiotów nauczanych na dwóch pierwszych etapach edukacyjnych, tj. </a:t>
            </a:r>
            <a:r>
              <a:rPr lang="pl-PL" dirty="0" err="1" smtClean="0"/>
              <a:t>j.polskiego</a:t>
            </a:r>
            <a:r>
              <a:rPr lang="pl-PL" dirty="0" smtClean="0"/>
              <a:t>, matematyki i </a:t>
            </a:r>
            <a:r>
              <a:rPr lang="pl-PL" dirty="0" err="1" smtClean="0"/>
              <a:t>j.obcego</a:t>
            </a:r>
            <a:r>
              <a:rPr lang="pl-PL" dirty="0" smtClean="0"/>
              <a:t> nowożytnego. Zadania mogą być oparte na tekstach lub informacjach z zakresu  historii lub przyrody.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01272" cy="50891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577320251"/>
              </p:ext>
            </p:extLst>
          </p:nvPr>
        </p:nvGraphicFramePr>
        <p:xfrm>
          <a:off x="971600" y="1196752"/>
          <a:ext cx="74888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67600" cy="58092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584307062"/>
              </p:ext>
            </p:extLst>
          </p:nvPr>
        </p:nvGraphicFramePr>
        <p:xfrm>
          <a:off x="755576" y="1268760"/>
          <a:ext cx="76328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67600" cy="50891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481015035"/>
              </p:ext>
            </p:extLst>
          </p:nvPr>
        </p:nvGraphicFramePr>
        <p:xfrm>
          <a:off x="683568" y="1268760"/>
          <a:ext cx="76328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83152" cy="652934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348367532"/>
              </p:ext>
            </p:extLst>
          </p:nvPr>
        </p:nvGraphicFramePr>
        <p:xfrm>
          <a:off x="827584" y="1268760"/>
          <a:ext cx="756084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836613"/>
            <a:ext cx="8229600" cy="5170487"/>
          </a:xfrm>
        </p:spPr>
        <p:txBody>
          <a:bodyPr anchor="ctr"/>
          <a:lstStyle/>
          <a:p>
            <a:pPr marL="179388" eaLnBrk="1" hangingPunct="1">
              <a:buFont typeface="Wingdings" pitchFamily="2" charset="2"/>
              <a:buNone/>
            </a:pPr>
            <a:r>
              <a:rPr lang="pl-PL" b="1" i="1" dirty="0" smtClean="0"/>
              <a:t>   </a:t>
            </a:r>
            <a:endParaRPr lang="pl-PL" dirty="0" smtClean="0"/>
          </a:p>
        </p:txBody>
      </p:sp>
      <p:sp>
        <p:nvSpPr>
          <p:cNvPr id="15362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C34DD-25BB-48F7-B0CA-E2C72206911C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l-PL">
              <a:cs typeface="Arial" charset="0"/>
            </a:endParaRPr>
          </a:p>
        </p:txBody>
      </p:sp>
      <p:sp>
        <p:nvSpPr>
          <p:cNvPr id="15363" name="Prostokąt 5"/>
          <p:cNvSpPr>
            <a:spLocks noChangeArrowheads="1"/>
          </p:cNvSpPr>
          <p:nvPr/>
        </p:nvSpPr>
        <p:spPr bwMode="auto">
          <a:xfrm>
            <a:off x="457200" y="1052734"/>
            <a:ext cx="78311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Organizację konkursów przedmiotowych dla uczniów szkół podstawowych i gimnazjów ogłasza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Warmińsko-Mazurski Kurator Oświaty. </a:t>
            </a:r>
          </a:p>
          <a:p>
            <a:pPr algn="just">
              <a:lnSpc>
                <a:spcPct val="150000"/>
              </a:lnSpc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roku szkolnym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2015/2016 uczniowie mogli uczestniczyć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niżej wymienionych konkursach przedmiotowych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512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32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UCZNIOWIE SZKÓŁ PODSTAWOWYCH </a:t>
            </a:r>
            <a:br>
              <a:rPr lang="pl-PL" sz="32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KLAS IV –VI:</a:t>
            </a:r>
            <a:r>
              <a:rPr lang="pl-PL" sz="2800" b="1" i="1" cap="none" dirty="0" smtClean="0">
                <a:latin typeface="Cambria" pitchFamily="18" charset="0"/>
              </a:rPr>
              <a:t/>
            </a:r>
            <a:br>
              <a:rPr lang="pl-PL" sz="2800" b="1" i="1" cap="none" dirty="0" smtClean="0">
                <a:latin typeface="Cambria" pitchFamily="18" charset="0"/>
              </a:rPr>
            </a:br>
            <a:endParaRPr lang="pl-PL" sz="2800" b="1" i="1" cap="none" dirty="0" smtClean="0">
              <a:latin typeface="Cambria" pitchFamily="18" charset="0"/>
            </a:endParaRPr>
          </a:p>
        </p:txBody>
      </p:sp>
      <p:sp>
        <p:nvSpPr>
          <p:cNvPr id="16386" name="Symbol zastępczy zawartości 9"/>
          <p:cNvSpPr>
            <a:spLocks noGrp="1"/>
          </p:cNvSpPr>
          <p:nvPr>
            <p:ph sz="quarter" idx="1"/>
          </p:nvPr>
        </p:nvSpPr>
        <p:spPr>
          <a:xfrm>
            <a:off x="2411760" y="1916832"/>
            <a:ext cx="4320481" cy="3658220"/>
          </a:xfrm>
        </p:spPr>
        <p:txBody>
          <a:bodyPr anchor="ctr"/>
          <a:lstStyle/>
          <a:p>
            <a:pPr eaLnBrk="1" hangingPunct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język polski,</a:t>
            </a:r>
          </a:p>
          <a:p>
            <a:pPr eaLnBrk="1" hangingPunct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matematyka,</a:t>
            </a:r>
          </a:p>
          <a:p>
            <a:pPr eaLnBrk="1" hangingPunct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język angielski,</a:t>
            </a:r>
          </a:p>
          <a:p>
            <a:pPr eaLnBrk="1" hangingPunct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historia,</a:t>
            </a:r>
          </a:p>
          <a:p>
            <a:pPr eaLnBrk="1" hangingPunct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przyroda.</a:t>
            </a:r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FF0E3-4C29-47DA-B975-917D6AB979A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208912" cy="6048672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UCZNIOWIE </a:t>
            </a:r>
            <a:r>
              <a:rPr lang="pl-PL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GIMNAZJUM:</a:t>
            </a:r>
            <a:r>
              <a:rPr lang="pl-PL" sz="2800" b="1" i="1" dirty="0">
                <a:latin typeface="Cambria" pitchFamily="18" charset="0"/>
              </a:rPr>
              <a:t/>
            </a:r>
            <a:br>
              <a:rPr lang="pl-PL" sz="2800" b="1" i="1" dirty="0">
                <a:latin typeface="Cambria" pitchFamily="18" charset="0"/>
              </a:rPr>
            </a:br>
            <a:endParaRPr lang="pl-PL" sz="2800" dirty="0" smtClean="0"/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polski,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wiedza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społeczeństwie,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matematyka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biologia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chemia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fizyka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geografia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język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niemiecki,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język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angielski,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język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francuski,</a:t>
            </a:r>
          </a:p>
          <a:p>
            <a:pPr marL="2561590" lvl="8" indent="-274320">
              <a:buFont typeface="Wingdings"/>
              <a:buChar char=""/>
              <a:defRPr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rosyjski.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1800" dirty="0"/>
          </a:p>
        </p:txBody>
      </p:sp>
      <p:sp>
        <p:nvSpPr>
          <p:cNvPr id="18434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FE16C1-B8E9-4046-BA4B-F2F73D6FE27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l-PL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404663"/>
            <a:ext cx="7859216" cy="6069161"/>
          </a:xfrm>
        </p:spPr>
        <p:txBody>
          <a:bodyPr anchor="ctr">
            <a:norm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Celem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konkursów jest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rozwijanie zainteresowań i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motywowanie uczniów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uczenia się oraz wspieranie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uzdolnień.</a:t>
            </a: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Konkursy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składają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się z dwóch etapów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szkolnego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– przeprowadzanego przez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Szkolną Komisję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Konkursową z danego przedmiotu powołaną przez dyrektora szkoły,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wojewódzkiego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– przeprowadzanego przez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Wojewódzkie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Przedmiotowe Komisje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Konkursowe    powołane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przez Warmińsko - Mazurskiego Kuratora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Oświaty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dirty="0"/>
          </a:p>
        </p:txBody>
      </p:sp>
      <p:sp>
        <p:nvSpPr>
          <p:cNvPr id="19458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656366-A09C-47A6-BA70-17B62303DD88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352928" cy="5832053"/>
          </a:xfrm>
        </p:spPr>
        <p:txBody>
          <a:bodyPr anchor="ctr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Konkurs ma charakter otwarty i mogą 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nim uczestniczyć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uczniowie, którzy zadeklarują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chęć udziału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udziału w etapie wojewódzkim danego konkursu przedmiotowego może zostać zakwalifikowany uczeń,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który </a:t>
            </a: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zdobył wymaganą liczbę punktów na etapie szkolnym (co najmniej 75% punktów)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 jego praca została pozytywnie zweryfikowana przez Wojewódzką Przedmiotową Komisję Konkursową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Listę rankingową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uczniów zakwalifikowanych do etapu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wojewódzkiego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ustala Przewodniczący Wojewódzkiej Przedmiotowej Komisji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Konkursowej.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0F46B-DAA7-45CF-AB6D-3E341CDD666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43192" cy="6340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Uprawnienia Laureatów konkursu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57256" cy="4752528"/>
          </a:xfrm>
        </p:spPr>
        <p:txBody>
          <a:bodyPr anchor="ctr"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laureaci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konkursów przedmiotowych o zasięgu wojewódzkim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szkole podstawowej i gimnazjum otrzymują z danych zajęć edukacyjnych celującą roczną ocenę klasyfikacyjną,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laureaci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konkursów przedmiotowych o zasięgu wojewódzkim organizowanych z zakresu jednego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przedmiotów objętych sprawdzianem lub egzaminem gimnazjalnym są zwolnieni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odpowiedniej części sprawdzianu lub z danego zakresu odpowiedniej części egzaminu gimnazjalnego, a w przypadku języka obcego nowożytnego - z części trzeciej tego egzaminu,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dirty="0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C2B1B-E454-40FE-A030-111DBEAA831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300" y="188640"/>
            <a:ext cx="7317368" cy="111721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sprawdzianu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83568" y="1556792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 </a:t>
            </a:r>
            <a:r>
              <a:rPr lang="pl-PL" b="1" dirty="0" smtClean="0"/>
              <a:t>Sprawdzian składa się z dwóch części: </a:t>
            </a:r>
          </a:p>
          <a:p>
            <a:pPr algn="just"/>
            <a:r>
              <a:rPr lang="pl-PL" dirty="0" smtClean="0"/>
              <a:t>   </a:t>
            </a:r>
            <a:r>
              <a:rPr lang="pl-PL" dirty="0"/>
              <a:t> </a:t>
            </a:r>
            <a:r>
              <a:rPr lang="pl-PL" dirty="0" smtClean="0"/>
              <a:t> I – obejmuje zadania z </a:t>
            </a:r>
            <a:r>
              <a:rPr lang="pl-PL" dirty="0" err="1" smtClean="0"/>
              <a:t>j.polskiego</a:t>
            </a:r>
            <a:r>
              <a:rPr lang="pl-PL" dirty="0" smtClean="0"/>
              <a:t> i matematyki,</a:t>
            </a:r>
          </a:p>
          <a:p>
            <a:pPr algn="just"/>
            <a:r>
              <a:rPr lang="pl-PL" dirty="0" smtClean="0"/>
              <a:t>    II – obejmuje zadania z </a:t>
            </a:r>
            <a:r>
              <a:rPr lang="pl-PL" dirty="0" err="1" smtClean="0"/>
              <a:t>j.obcego</a:t>
            </a:r>
            <a:r>
              <a:rPr lang="pl-PL" dirty="0" smtClean="0"/>
              <a:t> nowożytnego [u nas j. angielski].</a:t>
            </a:r>
          </a:p>
          <a:p>
            <a:pPr algn="just">
              <a:buFont typeface="Courier New" pitchFamily="49" charset="0"/>
              <a:buChar char="o"/>
            </a:pPr>
            <a:endParaRPr lang="pl-PL" dirty="0" smtClean="0"/>
          </a:p>
          <a:p>
            <a:pPr algn="just"/>
            <a:r>
              <a:rPr lang="pl-PL" b="1" dirty="0" smtClean="0"/>
              <a:t>Sprawdzian jest powszechny i obowiązkowy. </a:t>
            </a:r>
            <a:r>
              <a:rPr lang="pl-PL" dirty="0" smtClean="0"/>
              <a:t>Przystąpienie  do  </a:t>
            </a:r>
          </a:p>
          <a:p>
            <a:pPr algn="just"/>
            <a:r>
              <a:rPr lang="pl-PL" dirty="0" smtClean="0"/>
              <a:t>    niego jest  warunkiem ukończenia szkoły podstawowej, ale nie </a:t>
            </a:r>
          </a:p>
          <a:p>
            <a:pPr algn="just"/>
            <a:r>
              <a:rPr lang="pl-PL" dirty="0" smtClean="0"/>
              <a:t>    określa się wyniku minimalnego [sprawdzianu nie można nie zdać].</a:t>
            </a:r>
          </a:p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Sprawdzian</a:t>
            </a:r>
            <a:r>
              <a:rPr lang="pl-PL" dirty="0" smtClean="0"/>
              <a:t> </a:t>
            </a:r>
            <a:r>
              <a:rPr lang="pl-PL" b="1" dirty="0" smtClean="0"/>
              <a:t>przeprowadzany jest jednego dnia:</a:t>
            </a:r>
          </a:p>
          <a:p>
            <a:pPr algn="just"/>
            <a:r>
              <a:rPr lang="pl-PL" dirty="0" smtClean="0"/>
              <a:t>    I część trwa 80 min.,  II część trwa 45 min.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Uczniowie ze specjalnymi potrzebami edukacyjnymi</a:t>
            </a:r>
            <a:r>
              <a:rPr lang="pl-PL" dirty="0" smtClean="0"/>
              <a:t>, w tym uczniowie niepełnosprawni, niedostosowani społecznie oraz zagrożeni niedostosowaniem społecznym, przystępują do sprawdzianu </a:t>
            </a:r>
            <a:br>
              <a:rPr lang="pl-PL" dirty="0" smtClean="0"/>
            </a:br>
            <a:r>
              <a:rPr lang="pl-PL" dirty="0" smtClean="0"/>
              <a:t>w warunkach   i/lub formach dostosowanych do ich potrzeb.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6492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Uprawnienia Laureatów konkursu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99176" cy="5040560"/>
          </a:xfrm>
        </p:spPr>
        <p:txBody>
          <a:bodyPr anchor="ctr"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zwolnienie ucznia z odpowiedniej części sprawdzianu albo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egzaminu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gimnazjalnego jest równoznaczne z uzyskaniem z danej części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najwyższego wyniku,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laureaci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konkursów przedmiotowych z historii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przyrody o zasięgu wojewódzkim w szkole podstawowej, nieobjętego sprawdzianem, nie są uprawnieni do zwolnienia ze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sprawdzianu,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laureaci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konkursów przedmiotowych przyjmowani są do wybranego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gimnazjum/szkoły ponadgimnazjalnej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pierwszej kolejności.</a:t>
            </a:r>
          </a:p>
          <a:p>
            <a:pPr marL="0" indent="-1800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/>
              <a:buChar char=""/>
              <a:defRPr/>
            </a:pPr>
            <a:endParaRPr lang="pl-PL" dirty="0"/>
          </a:p>
        </p:txBody>
      </p:sp>
      <p:sp>
        <p:nvSpPr>
          <p:cNvPr id="22531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248AB-65DB-4555-8A70-CDD54FD18597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i="1" dirty="0" smtClean="0"/>
              <a:t/>
            </a:r>
            <a:br>
              <a:rPr lang="pl-PL" sz="4000" i="1" dirty="0" smtClean="0"/>
            </a:br>
            <a:endParaRPr lang="pl-PL" sz="2200" b="1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274638"/>
            <a:ext cx="7467600" cy="6199187"/>
          </a:xfrm>
        </p:spPr>
        <p:txBody>
          <a:bodyPr anchor="ctr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sz="22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sz="22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sz="22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sz="22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Tytuł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laureata konkursu przedmiotowego otrzymują uczestnicy etapu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wojewódzkiego pod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warunkiem, że uzyskali co najmniej 75 % punktów możliwych do zdobycia.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Tytuł finalisty uzyskują ci uczestnicy konkursu, którzy nie zostali laureatami, 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uzyskali  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etapie wojewódzkim konkursu przedmiotowego co najmniej 50 % punktów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możliwych do zdobycia.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74320" eaLnBrk="1" fontAlgn="auto" hangingPunct="1"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endParaRPr lang="pl-PL" sz="2000" dirty="0" smtClean="0"/>
          </a:p>
          <a:p>
            <a:pPr marL="0" indent="-274320" eaLnBrk="1" fontAlgn="auto" hangingPunct="1"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endParaRPr lang="pl-PL" sz="1600" dirty="0" smtClean="0"/>
          </a:p>
          <a:p>
            <a:pPr marL="0" indent="-274320" eaLnBrk="1" fontAlgn="auto" hangingPunct="1"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endParaRPr lang="pl-PL" sz="1600" dirty="0"/>
          </a:p>
        </p:txBody>
      </p:sp>
      <p:sp>
        <p:nvSpPr>
          <p:cNvPr id="23555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FBBD5-7AD7-446B-A6FF-F02B8BDF713D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l-PL">
              <a:cs typeface="Arial" charset="0"/>
            </a:endParaRPr>
          </a:p>
        </p:txBody>
      </p:sp>
      <p:sp>
        <p:nvSpPr>
          <p:cNvPr id="5" name="Tytuł 2"/>
          <p:cNvSpPr txBox="1">
            <a:spLocks/>
          </p:cNvSpPr>
          <p:nvPr/>
        </p:nvSpPr>
        <p:spPr>
          <a:xfrm>
            <a:off x="836008" y="151606"/>
            <a:ext cx="7859216" cy="6492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Uprawnienia Laureatów konkursu</a:t>
            </a:r>
            <a:endParaRPr kumimoji="0" lang="pl-PL" sz="3200" b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76470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Konkursy przedmiotowe – szkoła Podstawowa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91264" cy="5616476"/>
          </a:xfrm>
        </p:spPr>
        <p:txBody>
          <a:bodyPr anchor="ctr"/>
          <a:lstStyle/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</p:txBody>
      </p:sp>
      <p:sp>
        <p:nvSpPr>
          <p:cNvPr id="24579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8D437A-BA4F-4C67-832A-EE3AEADAADA5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l-PL">
              <a:cs typeface="Arial" charset="0"/>
            </a:endParaRPr>
          </a:p>
        </p:txBody>
      </p:sp>
      <p:graphicFrame>
        <p:nvGraphicFramePr>
          <p:cNvPr id="24645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558512"/>
              </p:ext>
            </p:extLst>
          </p:nvPr>
        </p:nvGraphicFramePr>
        <p:xfrm>
          <a:off x="179512" y="1124744"/>
          <a:ext cx="7992888" cy="52170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55393"/>
                <a:gridCol w="2524923"/>
                <a:gridCol w="1777819"/>
                <a:gridCol w="1617377"/>
                <a:gridCol w="1617376"/>
              </a:tblGrid>
              <a:tr h="18021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szkoły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uczniów uprawnionych </a:t>
                      </a:r>
                      <a:b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przystąpienia do konkursu </a:t>
                      </a:r>
                      <a:b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uczniów przystępujących do konkursu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5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etap szkolny 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uczniów przystępujących do konkursu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etapie szkolnym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491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nr 1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Olecku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491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nr 3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Olecku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491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nr 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Olecku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491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Gąskach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491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Babkach Oleckich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491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              w Judzikach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4316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ogółem: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Konkursy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przedmiotowe –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Szkoła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Podstawowa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7467600" cy="5205412"/>
          </a:xfrm>
        </p:spPr>
        <p:txBody>
          <a:bodyPr anchor="ctr">
            <a:normAutofit/>
          </a:bodyPr>
          <a:lstStyle/>
          <a:p>
            <a:pPr marL="13680" indent="0" eaLnBrk="1" fontAlgn="auto" hangingPunct="1"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endParaRPr lang="pl-PL" sz="2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dirty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9BDAA6-CC48-422E-94A5-3C2B70EFA8DF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l-PL">
              <a:cs typeface="Arial" charset="0"/>
            </a:endParaRPr>
          </a:p>
        </p:txBody>
      </p:sp>
      <p:graphicFrame>
        <p:nvGraphicFramePr>
          <p:cNvPr id="2566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07510"/>
              </p:ext>
            </p:extLst>
          </p:nvPr>
        </p:nvGraphicFramePr>
        <p:xfrm>
          <a:off x="251521" y="980729"/>
          <a:ext cx="7920878" cy="56867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85010"/>
                <a:gridCol w="3234988"/>
                <a:gridCol w="2080465"/>
                <a:gridCol w="2020415"/>
              </a:tblGrid>
              <a:tr h="19775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szkoły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uczniów przystępujących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konkursu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etap szkolny 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uczniów zakwalifikowanych do etapu wojewódzkiego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5391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nr 1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Olecku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5391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nr 3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Olecku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5391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nr 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Olecku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5391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Gąskach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5391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Babkach Oleckich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5391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         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 Judzikach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4740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ogółem: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7060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Konkursy przedmiotowe –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Szkoła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Podstawowa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7467600" cy="5205412"/>
          </a:xfrm>
        </p:spPr>
        <p:txBody>
          <a:bodyPr anchor="ctr">
            <a:normAutofit/>
          </a:bodyPr>
          <a:lstStyle/>
          <a:p>
            <a:pPr marL="13680" indent="0" eaLnBrk="1" fontAlgn="auto" hangingPunct="1"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endParaRPr lang="pl-PL" sz="2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l-PL" dirty="0"/>
          </a:p>
        </p:txBody>
      </p:sp>
      <p:sp>
        <p:nvSpPr>
          <p:cNvPr id="26627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8DEC2-32B8-4880-8D76-88C819E8827C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l-PL">
              <a:cs typeface="Arial" charset="0"/>
            </a:endParaRPr>
          </a:p>
        </p:txBody>
      </p:sp>
      <p:graphicFrame>
        <p:nvGraphicFramePr>
          <p:cNvPr id="2669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0667"/>
              </p:ext>
            </p:extLst>
          </p:nvPr>
        </p:nvGraphicFramePr>
        <p:xfrm>
          <a:off x="395536" y="620688"/>
          <a:ext cx="8352928" cy="5976663"/>
        </p:xfrm>
        <a:graphic>
          <a:graphicData uri="http://schemas.openxmlformats.org/drawingml/2006/table">
            <a:tbl>
              <a:tblPr firstCol="1" lastCol="1">
                <a:tableStyleId>{35758FB7-9AC5-4552-8A53-C91805E547FA}</a:tableStyleId>
              </a:tblPr>
              <a:tblGrid>
                <a:gridCol w="376227"/>
                <a:gridCol w="2049850"/>
                <a:gridCol w="1441019"/>
                <a:gridCol w="1194656"/>
                <a:gridCol w="1125602"/>
                <a:gridCol w="2165574"/>
              </a:tblGrid>
              <a:tr h="18534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szkoły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uczniów </a:t>
                      </a:r>
                      <a:r>
                        <a:rPr kumimoji="0" lang="pl-PL" sz="13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zakwalifikowa-nych</a:t>
                      </a: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etapu wojewódzkiego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Laureaci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 wojewódzki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Finaliści</a:t>
                      </a:r>
                    </a:p>
                    <a:p>
                      <a:pPr marL="92075" marR="0" lvl="0" indent="904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4725" algn="l"/>
                        </a:tabLst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 wojewódzki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2746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uczniów, którzy uzyskali tytuł laureata </a:t>
                      </a:r>
                      <a:br>
                        <a:rPr kumimoji="0" lang="pl-PL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 finalisty spośród uczniów zakwalifikowanych do etapu wojewódzkiego</a:t>
                      </a:r>
                    </a:p>
                    <a:p>
                      <a:pPr marL="9207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683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nr 1 w Olecku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683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nr 3 w Olecku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683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nr 4 w Olecku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5145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Gąskach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6831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Babkach Oleckich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5097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Szkoła Podstawowa          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 Judzikach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6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ogółem: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86 %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auto">
          <a:xfrm>
            <a:off x="971600" y="332656"/>
            <a:ext cx="7467600" cy="633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JĘZYK POLSKI – SZKOŁA PODSTAWOWA</a:t>
            </a:r>
          </a:p>
        </p:txBody>
      </p:sp>
      <p:graphicFrame>
        <p:nvGraphicFramePr>
          <p:cNvPr id="29698" name="Symbol zastępczy zawartości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897880"/>
              </p:ext>
            </p:extLst>
          </p:nvPr>
        </p:nvGraphicFramePr>
        <p:xfrm>
          <a:off x="251520" y="1340768"/>
          <a:ext cx="8568952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Arkusz" r:id="rId4" imgW="7896310" imgH="3695661" progId="Excel.Sheet.8">
                  <p:embed/>
                </p:oleObj>
              </mc:Choice>
              <mc:Fallback>
                <p:oleObj name="Arkusz" r:id="rId4" imgW="7896310" imgH="3695661" progId="Excel.Sheet.8">
                  <p:embed/>
                  <p:pic>
                    <p:nvPicPr>
                      <p:cNvPr id="0" name="Picture 3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0768"/>
                        <a:ext cx="8568952" cy="504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484B6-574D-4DA8-B92E-6A1436824E84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99592" y="548680"/>
            <a:ext cx="7467600" cy="50440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MATEMATYKA – SZKOŁA PODSTAWOWA</a:t>
            </a:r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6615947"/>
              </p:ext>
            </p:extLst>
          </p:nvPr>
        </p:nvGraphicFramePr>
        <p:xfrm>
          <a:off x="0" y="1556792"/>
          <a:ext cx="8774881" cy="515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8" name="Arkusz" r:id="rId4" imgW="7010364" imgH="3952907" progId="Excel.Sheet.8">
                  <p:embed/>
                </p:oleObj>
              </mc:Choice>
              <mc:Fallback>
                <p:oleObj name="Arkusz" r:id="rId4" imgW="7010364" imgH="3952907" progId="Excel.Sheet.8">
                  <p:embed/>
                  <p:pic>
                    <p:nvPicPr>
                      <p:cNvPr id="0" name="Picture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6792"/>
                        <a:ext cx="8774881" cy="5150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9"/>
            <a:ext cx="7931224" cy="70609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JĘZYK ANGIELSKI – SZKOŁA PODSTAWOWA</a:t>
            </a:r>
          </a:p>
        </p:txBody>
      </p:sp>
      <p:graphicFrame>
        <p:nvGraphicFramePr>
          <p:cNvPr id="72707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0912662"/>
              </p:ext>
            </p:extLst>
          </p:nvPr>
        </p:nvGraphicFramePr>
        <p:xfrm>
          <a:off x="251520" y="1124744"/>
          <a:ext cx="8601835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4" name="Arkusz" r:id="rId4" imgW="6162750" imgH="2914743" progId="Excel.Sheet.8">
                  <p:embed/>
                </p:oleObj>
              </mc:Choice>
              <mc:Fallback>
                <p:oleObj name="Arkusz" r:id="rId4" imgW="6162750" imgH="2914743" progId="Excel.Sheet.8">
                  <p:embed/>
                  <p:pic>
                    <p:nvPicPr>
                      <p:cNvPr id="0" name="Picture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24744"/>
                        <a:ext cx="8601835" cy="54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HISTORIA – SZKOŁA PODSTAWOWA</a:t>
            </a:r>
          </a:p>
        </p:txBody>
      </p:sp>
      <p:graphicFrame>
        <p:nvGraphicFramePr>
          <p:cNvPr id="7475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5144952"/>
              </p:ext>
            </p:extLst>
          </p:nvPr>
        </p:nvGraphicFramePr>
        <p:xfrm>
          <a:off x="395536" y="1196752"/>
          <a:ext cx="8425259" cy="547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3" name="Arkusz" r:id="rId4" imgW="7372355" imgH="3762334" progId="Excel.Sheet.8">
                  <p:embed/>
                </p:oleObj>
              </mc:Choice>
              <mc:Fallback>
                <p:oleObj name="Arkusz" r:id="rId4" imgW="7372355" imgH="3762334" progId="Excel.Sheet.8">
                  <p:embed/>
                  <p:pic>
                    <p:nvPicPr>
                      <p:cNvPr id="0" name="Picture 4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96752"/>
                        <a:ext cx="8425259" cy="5475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38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PRZYRODA – SZKOŁA PODSTAWOWA</a:t>
            </a:r>
          </a:p>
        </p:txBody>
      </p:sp>
      <p:graphicFrame>
        <p:nvGraphicFramePr>
          <p:cNvPr id="76803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9744435"/>
              </p:ext>
            </p:extLst>
          </p:nvPr>
        </p:nvGraphicFramePr>
        <p:xfrm>
          <a:off x="179512" y="1268760"/>
          <a:ext cx="8640514" cy="535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1" name="Arkusz" r:id="rId4" imgW="6458065" imgH="3590926" progId="Excel.Sheet.8">
                  <p:embed/>
                </p:oleObj>
              </mc:Choice>
              <mc:Fallback>
                <p:oleObj name="Arkusz" r:id="rId4" imgW="6458065" imgH="3590926" progId="Excel.Sheet.8">
                  <p:embed/>
                  <p:pic>
                    <p:nvPicPr>
                      <p:cNvPr id="0" name="Picture 4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268760"/>
                        <a:ext cx="8640514" cy="5351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0101" y="476672"/>
            <a:ext cx="7221016" cy="864096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sprawdzianu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99592" y="2636912"/>
            <a:ext cx="71287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 smtClean="0"/>
              <a:t>W kwietniu 2016 r. do sprawdzianu przystąpiło ogółem </a:t>
            </a:r>
            <a:br>
              <a:rPr lang="pl-PL" sz="2000" dirty="0" smtClean="0"/>
            </a:br>
            <a:r>
              <a:rPr lang="pl-PL" sz="2000" dirty="0" smtClean="0"/>
              <a:t>208 uczniów klas VI, w tym ok. 1/3  uczniów ze specyficznymi trudnościami w uczeniu się, wobec których zastosowano pomoc przy przeprowadzeniu sprawdzianu, tj.:</a:t>
            </a:r>
          </a:p>
          <a:p>
            <a:pPr algn="just"/>
            <a:endParaRPr lang="pl-PL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07504" y="260648"/>
            <a:ext cx="8820472" cy="50390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LAUREACI I FINALIŚCI – SZKOŁA PODSTAWOWA</a:t>
            </a:r>
          </a:p>
        </p:txBody>
      </p:sp>
      <p:graphicFrame>
        <p:nvGraphicFramePr>
          <p:cNvPr id="80903" name="Object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0188343"/>
              </p:ext>
            </p:extLst>
          </p:nvPr>
        </p:nvGraphicFramePr>
        <p:xfrm>
          <a:off x="323528" y="1340768"/>
          <a:ext cx="8356998" cy="421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3" name="Arkusz" r:id="rId4" imgW="5629347" imgH="2352741" progId="Excel.Sheet.8">
                  <p:embed/>
                </p:oleObj>
              </mc:Choice>
              <mc:Fallback>
                <p:oleObj name="Arkusz" r:id="rId4" imgW="5629347" imgH="2352741" progId="Excel.Sheet.8">
                  <p:embed/>
                  <p:pic>
                    <p:nvPicPr>
                      <p:cNvPr id="0" name="Picture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8356998" cy="42186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467544" y="6066873"/>
            <a:ext cx="741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Spośród 6 wyróżnionych uczniów laureatami zostało </a:t>
            </a:r>
          </a:p>
          <a:p>
            <a:pPr algn="ctr"/>
            <a:r>
              <a:rPr lang="pl-PL" dirty="0" smtClean="0"/>
              <a:t>2 uczniów SP nr 3 (matematyka) i 1 uczeń SP Babki Oleckie (przyroda)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28952" y="260648"/>
            <a:ext cx="8435280" cy="63408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KONKURSY PRZEDMIOTOWE - GIMNAZJUM</a:t>
            </a:r>
          </a:p>
        </p:txBody>
      </p:sp>
      <p:graphicFrame>
        <p:nvGraphicFramePr>
          <p:cNvPr id="83228" name="Group 284"/>
          <p:cNvGraphicFramePr>
            <a:graphicFrameLocks noGrp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val="93108384"/>
              </p:ext>
            </p:extLst>
          </p:nvPr>
        </p:nvGraphicFramePr>
        <p:xfrm>
          <a:off x="323529" y="980728"/>
          <a:ext cx="7776863" cy="54975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80112"/>
                <a:gridCol w="2084183"/>
                <a:gridCol w="1656184"/>
                <a:gridCol w="1512168"/>
                <a:gridCol w="1944216"/>
              </a:tblGrid>
              <a:tr h="19404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szkoły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uczniów uprawnionych do przystąpienia do konkursu </a:t>
                      </a:r>
                      <a:b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5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uczniów przystępują-</a:t>
                      </a:r>
                      <a:r>
                        <a:rPr kumimoji="0" lang="pl-PL" sz="15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cych</a:t>
                      </a: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konkursu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5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etap szkolny 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uczniów przystępujących do konkursu na etapie szkolnym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6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nr 1</a:t>
                      </a:r>
                      <a:b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Olecku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64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nr 2 </a:t>
                      </a:r>
                      <a:b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Olecku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5297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</a:t>
                      </a:r>
                      <a:b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Kijewie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862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Babkach Oleckich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5315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</a:t>
                      </a:r>
                      <a:b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Judzikach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38445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ogółem: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536" y="188640"/>
            <a:ext cx="8003232" cy="70609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KONKURSY PRZEDMIOTOWE - GIMNAZJUM</a:t>
            </a:r>
          </a:p>
        </p:txBody>
      </p:sp>
      <p:graphicFrame>
        <p:nvGraphicFramePr>
          <p:cNvPr id="84197" name="Group 229"/>
          <p:cNvGraphicFramePr>
            <a:graphicFrameLocks noGrp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val="2043511590"/>
              </p:ext>
            </p:extLst>
          </p:nvPr>
        </p:nvGraphicFramePr>
        <p:xfrm>
          <a:off x="251520" y="1052736"/>
          <a:ext cx="7920880" cy="532859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9298"/>
                <a:gridCol w="2959450"/>
                <a:gridCol w="2089023"/>
                <a:gridCol w="2263109"/>
              </a:tblGrid>
              <a:tr h="19948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szkoły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uczniów przystępujących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konkursu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etap szkolny 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uczniów zakwalifikowanych do etapu wojewódzkiego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54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nr 1 w Olecku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54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nr 2 w Olecku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54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w Kijewie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813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Babkach Oleckich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543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w Judzikach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4781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ogółem: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0"/>
            <a:ext cx="7992119" cy="72037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KONKURSY PRZEDMIOTOWE - GIMNAZJUM</a:t>
            </a:r>
          </a:p>
        </p:txBody>
      </p:sp>
      <p:graphicFrame>
        <p:nvGraphicFramePr>
          <p:cNvPr id="86304" name="Group 288"/>
          <p:cNvGraphicFramePr>
            <a:graphicFrameLocks noGrp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val="503660589"/>
              </p:ext>
            </p:extLst>
          </p:nvPr>
        </p:nvGraphicFramePr>
        <p:xfrm>
          <a:off x="323528" y="966788"/>
          <a:ext cx="8424937" cy="557676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86322"/>
                <a:gridCol w="1684563"/>
                <a:gridCol w="1685093"/>
                <a:gridCol w="1319299"/>
                <a:gridCol w="1339010"/>
                <a:gridCol w="1810650"/>
              </a:tblGrid>
              <a:tr h="2023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szkoły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uczniów zakwalifikowanych do etapu wojewódzkiego</a:t>
                      </a: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Laureaci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 wojewódzki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Finaliści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 wojewódzki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uczniów, którzy uzyskali tytuł laureata lub finalisty spośród uczniów zakwalifikowanych do etapu wojewódzkiego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575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nr 1 w Olecku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575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nr 2 w Olecku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575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Kijewie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8171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Babkach Oleckich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6478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Gimnazjum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Judzikach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3451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ogółem: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7467600" cy="7207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JĘZYK POLSKI – GIMNAZJUM</a:t>
            </a:r>
          </a:p>
        </p:txBody>
      </p:sp>
      <p:graphicFrame>
        <p:nvGraphicFramePr>
          <p:cNvPr id="87043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8361479"/>
              </p:ext>
            </p:extLst>
          </p:nvPr>
        </p:nvGraphicFramePr>
        <p:xfrm>
          <a:off x="107504" y="1299063"/>
          <a:ext cx="8712968" cy="505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Arkusz" r:id="rId4" imgW="6943689" imgH="4029029" progId="Excel.Sheet.8">
                  <p:embed/>
                </p:oleObj>
              </mc:Choice>
              <mc:Fallback>
                <p:oleObj name="Arkusz" r:id="rId4" imgW="6943689" imgH="4029029" progId="Excel.Sheet.8">
                  <p:embed/>
                  <p:pic>
                    <p:nvPicPr>
                      <p:cNvPr id="0" name="Picture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99063"/>
                        <a:ext cx="8712968" cy="50550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HISTORIA– </a:t>
            </a:r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GIMNAZJUM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45</a:t>
            </a:fld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3194986"/>
              </p:ext>
            </p:extLst>
          </p:nvPr>
        </p:nvGraphicFramePr>
        <p:xfrm>
          <a:off x="323528" y="908720"/>
          <a:ext cx="8424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03232" cy="562074"/>
          </a:xfrm>
        </p:spPr>
        <p:txBody>
          <a:bodyPr>
            <a:no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WIEDZA O SPOŁECZEŃSTWIE– </a:t>
            </a:r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GIMNAZJUM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9852511"/>
              </p:ext>
            </p:extLst>
          </p:nvPr>
        </p:nvGraphicFramePr>
        <p:xfrm>
          <a:off x="251520" y="1052736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10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1000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MATEMATYKA – </a:t>
            </a:r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GIMNAZJUM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8860672"/>
              </p:ext>
            </p:extLst>
          </p:nvPr>
        </p:nvGraphicFramePr>
        <p:xfrm>
          <a:off x="251520" y="1047760"/>
          <a:ext cx="849694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7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2048"/>
            <a:ext cx="7467600" cy="517450"/>
          </a:xfrm>
        </p:spPr>
        <p:txBody>
          <a:bodyPr>
            <a:no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BIOLOGIA – </a:t>
            </a:r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GIMNAZJUM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6742290"/>
              </p:ext>
            </p:extLst>
          </p:nvPr>
        </p:nvGraphicFramePr>
        <p:xfrm>
          <a:off x="395536" y="692696"/>
          <a:ext cx="835292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3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CHEMIA – </a:t>
            </a:r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GIMNAZJUM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585499"/>
              </p:ext>
            </p:extLst>
          </p:nvPr>
        </p:nvGraphicFramePr>
        <p:xfrm>
          <a:off x="251520" y="692696"/>
          <a:ext cx="849694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2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782960"/>
          </a:xfrm>
        </p:spPr>
        <p:txBody>
          <a:bodyPr/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sprawdzianu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569707056"/>
              </p:ext>
            </p:extLst>
          </p:nvPr>
        </p:nvGraphicFramePr>
        <p:xfrm>
          <a:off x="899592" y="1196752"/>
          <a:ext cx="72728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89458"/>
          </a:xfrm>
        </p:spPr>
        <p:txBody>
          <a:bodyPr>
            <a:norm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FIZYKA – </a:t>
            </a:r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GIMNAZJUM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757420"/>
              </p:ext>
            </p:extLst>
          </p:nvPr>
        </p:nvGraphicFramePr>
        <p:xfrm>
          <a:off x="107504" y="620688"/>
          <a:ext cx="864096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1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48248"/>
          </a:xfrm>
        </p:spPr>
        <p:txBody>
          <a:bodyPr>
            <a:norm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GEOGRAFIA </a:t>
            </a:r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– GIMNAZJUM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6105428"/>
              </p:ext>
            </p:extLst>
          </p:nvPr>
        </p:nvGraphicFramePr>
        <p:xfrm>
          <a:off x="179512" y="620688"/>
          <a:ext cx="856895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5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76064"/>
          </a:xfrm>
        </p:spPr>
        <p:txBody>
          <a:bodyPr>
            <a:normAutofit/>
          </a:bodyPr>
          <a:lstStyle/>
          <a:p>
            <a:pPr algn="ctr"/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JĘZYK NIEMIECKI </a:t>
            </a:r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– GIMNAZJUM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0497255"/>
              </p:ext>
            </p:extLst>
          </p:nvPr>
        </p:nvGraphicFramePr>
        <p:xfrm>
          <a:off x="179512" y="764704"/>
          <a:ext cx="856895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8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JĘZYK </a:t>
            </a:r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ANGIELSKI </a:t>
            </a:r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– GIMNAZJUM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9335866"/>
              </p:ext>
            </p:extLst>
          </p:nvPr>
        </p:nvGraphicFramePr>
        <p:xfrm>
          <a:off x="251520" y="908720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7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1000"/>
            <a:ext cx="7467600" cy="576064"/>
          </a:xfrm>
        </p:spPr>
        <p:txBody>
          <a:bodyPr>
            <a:normAutofit/>
          </a:bodyPr>
          <a:lstStyle/>
          <a:p>
            <a:pPr algn="ctr"/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JĘZYK </a:t>
            </a:r>
            <a:r>
              <a:rPr lang="pl-PL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ROSYJSKI </a:t>
            </a:r>
            <a:r>
              <a:rPr lang="pl-PL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– GIMNAZJUM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86432497"/>
              </p:ext>
            </p:extLst>
          </p:nvPr>
        </p:nvGraphicFramePr>
        <p:xfrm>
          <a:off x="251520" y="692696"/>
          <a:ext cx="849694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6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0"/>
            <a:ext cx="6891536" cy="56207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LAUREACI I FINALIŚCI - GIMNAZJUM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5939674"/>
              </p:ext>
            </p:extLst>
          </p:nvPr>
        </p:nvGraphicFramePr>
        <p:xfrm>
          <a:off x="395536" y="646113"/>
          <a:ext cx="8352928" cy="59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8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Materiały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na podstawie których sporządzono informację znajdują się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Wydziale Edukacji, Kultury i Sportu Urzędu Miejskiego 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Olecku.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11423-2719-48C6-8452-91C2FB590C9B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2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20880" cy="64807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sprawdzianu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9016213"/>
              </p:ext>
            </p:extLst>
          </p:nvPr>
        </p:nvGraphicFramePr>
        <p:xfrm>
          <a:off x="899592" y="1268760"/>
          <a:ext cx="72008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263375833"/>
              </p:ext>
            </p:extLst>
          </p:nvPr>
        </p:nvGraphicFramePr>
        <p:xfrm>
          <a:off x="899592" y="1268760"/>
          <a:ext cx="72008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29264" cy="58092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sprawdzianu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80926"/>
          </a:xfrm>
        </p:spPr>
        <p:txBody>
          <a:bodyPr/>
          <a:lstStyle/>
          <a:p>
            <a:pPr algn="ctr"/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467544" y="1268761"/>
            <a:ext cx="7776864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900" b="1" dirty="0" smtClean="0"/>
          </a:p>
          <a:p>
            <a:pPr algn="just"/>
            <a:r>
              <a:rPr lang="pl-PL" b="1" dirty="0" smtClean="0"/>
              <a:t>Egzamin</a:t>
            </a:r>
            <a:r>
              <a:rPr lang="pl-PL" dirty="0" smtClean="0"/>
              <a:t> jest przeprowadzany w III klasie gimnazjum na mocy art. 9 ust. 1</a:t>
            </a:r>
            <a:br>
              <a:rPr lang="pl-PL" dirty="0" smtClean="0"/>
            </a:br>
            <a:r>
              <a:rPr lang="pl-PL" dirty="0" smtClean="0"/>
              <a:t>pkt 2 ustawy o systemie oświaty i innych aktów wykonawczych.</a:t>
            </a:r>
          </a:p>
          <a:p>
            <a:pPr algn="just">
              <a:buNone/>
            </a:pPr>
            <a:endParaRPr lang="pl-PL" dirty="0" smtClean="0"/>
          </a:p>
          <a:p>
            <a:pPr algn="just"/>
            <a:r>
              <a:rPr lang="pl-PL" b="1" dirty="0" smtClean="0"/>
              <a:t>Egzamin jest powszechny i obowiązkowy </a:t>
            </a:r>
            <a:r>
              <a:rPr lang="pl-PL" dirty="0" smtClean="0"/>
              <a:t>– musi przystąpić do niego każdy uczeń kończący szkołę. Nieprzystąpienie do egzaminu powoduje konieczność powtórzenia klasy III. </a:t>
            </a:r>
          </a:p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Egzamin gimnazjalny składa się z trzech części i obejmuje:</a:t>
            </a:r>
          </a:p>
          <a:p>
            <a:pPr marL="457200" indent="-457200" algn="just">
              <a:buAutoNum type="arabicParenR"/>
            </a:pPr>
            <a:r>
              <a:rPr lang="pl-PL" b="1" dirty="0" smtClean="0"/>
              <a:t>w części I - humanistycznej </a:t>
            </a:r>
            <a:r>
              <a:rPr lang="pl-PL" dirty="0" smtClean="0"/>
              <a:t>- wiadomości i umiejętności z zakresu  </a:t>
            </a:r>
          </a:p>
          <a:p>
            <a:pPr marL="457200" indent="-457200" algn="just"/>
            <a:r>
              <a:rPr lang="pl-PL" dirty="0" smtClean="0"/>
              <a:t>      języka polskiego oraz z zakresu historii i wiedzy o społeczeństwie;</a:t>
            </a:r>
          </a:p>
          <a:p>
            <a:pPr algn="just"/>
            <a:r>
              <a:rPr lang="pl-PL" b="1" dirty="0" smtClean="0"/>
              <a:t>2) w części II - matematyczno-przyrodniczej</a:t>
            </a:r>
            <a:r>
              <a:rPr lang="pl-PL" dirty="0" smtClean="0"/>
              <a:t> - wiadomości </a:t>
            </a:r>
            <a:br>
              <a:rPr lang="pl-PL" dirty="0" smtClean="0"/>
            </a:br>
            <a:r>
              <a:rPr lang="pl-PL" dirty="0" smtClean="0"/>
              <a:t>      i umiejętności z zakresu matematyki oraz z zakresu przedmiotów </a:t>
            </a:r>
          </a:p>
          <a:p>
            <a:pPr algn="just"/>
            <a:r>
              <a:rPr lang="pl-PL" dirty="0" smtClean="0"/>
              <a:t>      przyrodniczych: biologii, geografii, fizyki i chemii;</a:t>
            </a:r>
          </a:p>
          <a:p>
            <a:pPr algn="just"/>
            <a:r>
              <a:rPr lang="pl-PL" b="1" dirty="0" smtClean="0"/>
              <a:t>3)  w części III</a:t>
            </a:r>
            <a:r>
              <a:rPr lang="pl-PL" dirty="0" smtClean="0"/>
              <a:t> - wiadomości i umiejętności </a:t>
            </a:r>
            <a:r>
              <a:rPr lang="pl-PL" b="1" dirty="0" smtClean="0"/>
              <a:t>z zakresu języka obcego </a:t>
            </a:r>
          </a:p>
          <a:p>
            <a:pPr algn="just"/>
            <a:r>
              <a:rPr lang="pl-PL" b="1" dirty="0" smtClean="0"/>
              <a:t>      nowożytnego</a:t>
            </a:r>
            <a:r>
              <a:rPr lang="pl-PL" dirty="0" smtClean="0"/>
              <a:t> sprawdzane na poziomie podstawowym i na poziomie </a:t>
            </a:r>
          </a:p>
          <a:p>
            <a:pPr algn="just"/>
            <a:r>
              <a:rPr lang="pl-PL" dirty="0" smtClean="0"/>
              <a:t>      rozszerzonym.</a:t>
            </a:r>
          </a:p>
          <a:p>
            <a:pPr algn="just"/>
            <a:endParaRPr lang="pl-PL" sz="2000" dirty="0" smtClean="0"/>
          </a:p>
          <a:p>
            <a:pPr algn="just"/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67600" cy="580926"/>
          </a:xfrm>
        </p:spPr>
        <p:txBody>
          <a:bodyPr/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o wynikach egzaminu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3267A-13DE-41F0-B0BC-6CCCD5B865E8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559239" y="1718131"/>
            <a:ext cx="748883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W części dotyczącej </a:t>
            </a:r>
            <a:r>
              <a:rPr lang="pl-PL" b="1" dirty="0" smtClean="0"/>
              <a:t>języka obcego nowożytnego </a:t>
            </a:r>
            <a:r>
              <a:rPr lang="pl-PL" dirty="0" smtClean="0"/>
              <a:t>gimnazjalista   dokonuje wyboru jednego z siedmiu języków, a w naszej praktyce  </a:t>
            </a:r>
          </a:p>
          <a:p>
            <a:pPr algn="just"/>
            <a:r>
              <a:rPr lang="pl-PL" dirty="0" smtClean="0"/>
              <a:t>jednego z czterech, tj. angielskiego, francuskiego, niemieckiego lub rosyjskiego, z zastrzeżeniem, że uczeń może wybrać tylko ten język, którego uczył się w gimnazjum jako przedmiotu obowiązkowego.</a:t>
            </a:r>
          </a:p>
          <a:p>
            <a:pPr algn="just"/>
            <a:endParaRPr lang="pl-PL" dirty="0"/>
          </a:p>
          <a:p>
            <a:pPr algn="just"/>
            <a:r>
              <a:rPr lang="pl-PL" b="1" dirty="0" smtClean="0"/>
              <a:t>Każda część egzaminu jest przeprowadzana innego dnia. </a:t>
            </a:r>
          </a:p>
          <a:p>
            <a:pPr marL="457200" indent="-457200" algn="just"/>
            <a:r>
              <a:rPr lang="pl-PL" dirty="0" smtClean="0"/>
              <a:t>    a) część humanistyczna z zakresu historii i wiedzy o społeczeństwie</a:t>
            </a:r>
            <a:br>
              <a:rPr lang="pl-PL" dirty="0" smtClean="0"/>
            </a:br>
            <a:r>
              <a:rPr lang="pl-PL" dirty="0"/>
              <a:t> </a:t>
            </a:r>
            <a:r>
              <a:rPr lang="pl-PL" dirty="0" smtClean="0"/>
              <a:t>trwa 60 min., a z zakresu języka polskiego 90 min.,</a:t>
            </a:r>
          </a:p>
          <a:p>
            <a:pPr algn="just"/>
            <a:r>
              <a:rPr lang="pl-PL" dirty="0" smtClean="0"/>
              <a:t>    b)   część matematyczno-przyrodnicza z zakresu przedmiotów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        przyrodniczych trwa 60 min., a z zakresu matematyki 90 min.,</a:t>
            </a:r>
          </a:p>
          <a:p>
            <a:pPr algn="just"/>
            <a:r>
              <a:rPr lang="pl-PL" dirty="0" smtClean="0"/>
              <a:t>    c)  część z języka obcego nowożytnego na każdym z poziomów </a:t>
            </a:r>
            <a:br>
              <a:rPr lang="pl-PL" dirty="0" smtClean="0"/>
            </a:br>
            <a:r>
              <a:rPr lang="pl-PL" dirty="0" smtClean="0"/>
              <a:t>          trwa 60min.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Font typeface="Courier New" pitchFamily="49" charset="0"/>
              <a:buChar char="o"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3902</TotalTime>
  <Words>1348</Words>
  <Application>Microsoft Office PowerPoint</Application>
  <PresentationFormat>Pokaz na ekranie (4:3)</PresentationFormat>
  <Paragraphs>492</Paragraphs>
  <Slides>56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58" baseType="lpstr">
      <vt:lpstr>Wykusz</vt:lpstr>
      <vt:lpstr>Arkusz</vt:lpstr>
      <vt:lpstr> ANALIZA WYNIKÓW EGZAMINÓW ZEWNĘTRZNYCH  W SZKOŁACH PODSTAWOWYCH  I GIMNAZJACH  ORAZ  WYNIKÓW KONKURSÓW PRZEDMIOTOWYCH  W roku szkolnym 2015/2016  </vt:lpstr>
      <vt:lpstr>Informacja o wynikach sprawdzianu</vt:lpstr>
      <vt:lpstr>Informacja o wynikach sprawdzianu</vt:lpstr>
      <vt:lpstr>Informacja o wynikach sprawdzianu</vt:lpstr>
      <vt:lpstr>Informacja o wynikach sprawdzianu</vt:lpstr>
      <vt:lpstr>Informacja o wynikach sprawdzianu</vt:lpstr>
      <vt:lpstr>Informacja o wynikach sprawdzianu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Informacja o wynikach egzaminu</vt:lpstr>
      <vt:lpstr>Prezentacja programu PowerPoint</vt:lpstr>
      <vt:lpstr>UCZNIOWIE SZKÓŁ PODSTAWOWYCH  KLAS IV –VI: </vt:lpstr>
      <vt:lpstr>Prezentacja programu PowerPoint</vt:lpstr>
      <vt:lpstr>Prezentacja programu PowerPoint</vt:lpstr>
      <vt:lpstr>Prezentacja programu PowerPoint</vt:lpstr>
      <vt:lpstr>Uprawnienia Laureatów konkursu</vt:lpstr>
      <vt:lpstr>Uprawnienia Laureatów konkursu</vt:lpstr>
      <vt:lpstr> </vt:lpstr>
      <vt:lpstr>Konkursy przedmiotowe – szkoła Podstawowa</vt:lpstr>
      <vt:lpstr>Konkursy przedmiotowe – Szkoła Podstawowa</vt:lpstr>
      <vt:lpstr>Konkursy przedmiotowe – Szkoła Podstawowa</vt:lpstr>
      <vt:lpstr>JĘZYK POLSKI – SZKOŁA PODSTAWOWA</vt:lpstr>
      <vt:lpstr>MATEMATYKA – SZKOŁA PODSTAWOWA</vt:lpstr>
      <vt:lpstr>JĘZYK ANGIELSKI – SZKOŁA PODSTAWOWA</vt:lpstr>
      <vt:lpstr>HISTORIA – SZKOŁA PODSTAWOWA</vt:lpstr>
      <vt:lpstr>PRZYRODA – SZKOŁA PODSTAWOWA</vt:lpstr>
      <vt:lpstr>LAUREACI I FINALIŚCI – SZKOŁA PODSTAWOWA</vt:lpstr>
      <vt:lpstr>KONKURSY PRZEDMIOTOWE - GIMNAZJUM</vt:lpstr>
      <vt:lpstr>KONKURSY PRZEDMIOTOWE - GIMNAZJUM</vt:lpstr>
      <vt:lpstr>KONKURSY PRZEDMIOTOWE - GIMNAZJUM</vt:lpstr>
      <vt:lpstr>JĘZYK POLSKI – GIMNAZJUM</vt:lpstr>
      <vt:lpstr>HISTORIA– GIMNAZJUM</vt:lpstr>
      <vt:lpstr>WIEDZA O SPOŁECZEŃSTWIE– GIMNAZJUM</vt:lpstr>
      <vt:lpstr>MATEMATYKA – GIMNAZJUM</vt:lpstr>
      <vt:lpstr>BIOLOGIA – GIMNAZJUM</vt:lpstr>
      <vt:lpstr>CHEMIA – GIMNAZJUM</vt:lpstr>
      <vt:lpstr>FIZYKA – GIMNAZJUM</vt:lpstr>
      <vt:lpstr>GEOGRAFIA – GIMNAZJUM</vt:lpstr>
      <vt:lpstr>JĘZYK NIEMIECKI – GIMNAZJUM</vt:lpstr>
      <vt:lpstr>JĘZYK ANGIELSKI – GIMNAZJUM</vt:lpstr>
      <vt:lpstr>JĘZYK ROSYJSKI – GIMNAZJUM</vt:lpstr>
      <vt:lpstr>LAUREACI I FINALIŚCI - GIMNAZJUM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BURMISTRZ OLECKA    Informacja o stanie realizacji zadań oświatowych w roku szkolnym 2013/2014</dc:title>
  <dc:creator>ER</dc:creator>
  <cp:lastModifiedBy>kkuskowska</cp:lastModifiedBy>
  <cp:revision>366</cp:revision>
  <cp:lastPrinted>2015-10-27T10:13:26Z</cp:lastPrinted>
  <dcterms:created xsi:type="dcterms:W3CDTF">2014-10-21T08:09:14Z</dcterms:created>
  <dcterms:modified xsi:type="dcterms:W3CDTF">2016-10-21T10:24:11Z</dcterms:modified>
</cp:coreProperties>
</file>