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78" r:id="rId6"/>
    <p:sldId id="260" r:id="rId7"/>
    <p:sldId id="263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83" r:id="rId22"/>
    <p:sldId id="281" r:id="rId23"/>
    <p:sldId id="286" r:id="rId24"/>
    <p:sldId id="279" r:id="rId25"/>
    <p:sldId id="285" r:id="rId26"/>
  </p:sldIdLst>
  <p:sldSz cx="9144000" cy="6858000" type="screen4x3"/>
  <p:notesSz cx="67945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D8F"/>
    <a:srgbClr val="F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78" autoAdjust="0"/>
    <p:restoredTop sz="94624" autoAdjust="0"/>
  </p:normalViewPr>
  <p:slideViewPr>
    <p:cSldViewPr>
      <p:cViewPr>
        <p:scale>
          <a:sx n="113" d="100"/>
          <a:sy n="113" d="100"/>
        </p:scale>
        <p:origin x="-148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3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D9A64-93AF-40FC-84D5-B39421C2197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BB3E388-8A8C-48BC-8D87-B855DF0ED887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l-PL" sz="2000" b="1" dirty="0" smtClean="0"/>
            <a:t>INFORMACJE OGÓLNE</a:t>
          </a:r>
          <a:endParaRPr lang="pl-PL" sz="2000" dirty="0"/>
        </a:p>
      </dgm:t>
    </dgm:pt>
    <dgm:pt modelId="{8FBB36B6-629F-4C4B-844E-D7C3066FBBDA}" type="parTrans" cxnId="{E845BF2F-0ACE-4CF9-9873-A55A13A60E6D}">
      <dgm:prSet/>
      <dgm:spPr/>
      <dgm:t>
        <a:bodyPr/>
        <a:lstStyle/>
        <a:p>
          <a:endParaRPr lang="pl-PL"/>
        </a:p>
      </dgm:t>
    </dgm:pt>
    <dgm:pt modelId="{E608CE28-0822-402B-867F-A7815A4BA2A7}" type="sibTrans" cxnId="{E845BF2F-0ACE-4CF9-9873-A55A13A60E6D}">
      <dgm:prSet/>
      <dgm:spPr/>
      <dgm:t>
        <a:bodyPr/>
        <a:lstStyle/>
        <a:p>
          <a:endParaRPr lang="pl-PL"/>
        </a:p>
      </dgm:t>
    </dgm:pt>
    <dgm:pt modelId="{D4D208D7-FC5E-4391-9038-159DDC911011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pl-PL" sz="2000" b="1" dirty="0" smtClean="0"/>
            <a:t>OBOWIĄZUJĄCE PLANY MIEJSCOWE</a:t>
          </a:r>
          <a:endParaRPr lang="pl-PL" sz="2000" dirty="0"/>
        </a:p>
      </dgm:t>
    </dgm:pt>
    <dgm:pt modelId="{73259B22-E297-4FBE-859A-E3080F2C2F49}" type="parTrans" cxnId="{7FE82A05-E79C-40DF-9711-809DDA0FF4E6}">
      <dgm:prSet/>
      <dgm:spPr/>
      <dgm:t>
        <a:bodyPr/>
        <a:lstStyle/>
        <a:p>
          <a:endParaRPr lang="pl-PL"/>
        </a:p>
      </dgm:t>
    </dgm:pt>
    <dgm:pt modelId="{8F83B9D0-2588-46E7-BE7D-2AC0433570EF}" type="sibTrans" cxnId="{7FE82A05-E79C-40DF-9711-809DDA0FF4E6}">
      <dgm:prSet/>
      <dgm:spPr/>
      <dgm:t>
        <a:bodyPr/>
        <a:lstStyle/>
        <a:p>
          <a:endParaRPr lang="pl-PL"/>
        </a:p>
      </dgm:t>
    </dgm:pt>
    <dgm:pt modelId="{DD679F29-14FB-4C28-927B-1402F47D1C9B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 w="28575">
          <a:solidFill>
            <a:schemeClr val="accent1"/>
          </a:solidFill>
        </a:ln>
      </dgm:spPr>
      <dgm:t>
        <a:bodyPr/>
        <a:lstStyle/>
        <a:p>
          <a:pPr rtl="0"/>
          <a:r>
            <a:rPr lang="pl-PL" sz="2000" b="1" dirty="0" smtClean="0"/>
            <a:t>SPORZĄDZANE PLANY MIEJSCOWE</a:t>
          </a:r>
          <a:endParaRPr lang="pl-PL" sz="2000" dirty="0"/>
        </a:p>
      </dgm:t>
    </dgm:pt>
    <dgm:pt modelId="{40A617A2-4717-4530-B109-878608BEA44D}" type="parTrans" cxnId="{6F2D6488-3211-4CE8-BB06-A5E655BF8A74}">
      <dgm:prSet/>
      <dgm:spPr/>
      <dgm:t>
        <a:bodyPr/>
        <a:lstStyle/>
        <a:p>
          <a:endParaRPr lang="pl-PL"/>
        </a:p>
      </dgm:t>
    </dgm:pt>
    <dgm:pt modelId="{9F2410EC-763E-45E5-9391-1E8FEA611297}" type="sibTrans" cxnId="{6F2D6488-3211-4CE8-BB06-A5E655BF8A74}">
      <dgm:prSet/>
      <dgm:spPr/>
      <dgm:t>
        <a:bodyPr/>
        <a:lstStyle/>
        <a:p>
          <a:endParaRPr lang="pl-PL"/>
        </a:p>
      </dgm:t>
    </dgm:pt>
    <dgm:pt modelId="{3BE9E2B2-B7D2-4E6A-A659-0A8DA19A9C4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pl-PL" sz="2000" b="1" dirty="0" smtClean="0"/>
            <a:t>POTRZEBY I MOŻLIWOŚCI GMINY</a:t>
          </a:r>
          <a:endParaRPr lang="pl-PL" sz="2000" dirty="0"/>
        </a:p>
      </dgm:t>
    </dgm:pt>
    <dgm:pt modelId="{46FCB0C0-5676-43E7-9696-E40D7DEFAAFE}" type="parTrans" cxnId="{96BA3817-DE37-46D7-B104-06D40C47E2A9}">
      <dgm:prSet/>
      <dgm:spPr/>
      <dgm:t>
        <a:bodyPr/>
        <a:lstStyle/>
        <a:p>
          <a:endParaRPr lang="pl-PL"/>
        </a:p>
      </dgm:t>
    </dgm:pt>
    <dgm:pt modelId="{F10F2FD9-9EA2-4709-9672-D1FF61C2B245}" type="sibTrans" cxnId="{96BA3817-DE37-46D7-B104-06D40C47E2A9}">
      <dgm:prSet/>
      <dgm:spPr/>
      <dgm:t>
        <a:bodyPr/>
        <a:lstStyle/>
        <a:p>
          <a:endParaRPr lang="pl-PL"/>
        </a:p>
      </dgm:t>
    </dgm:pt>
    <dgm:pt modelId="{6AAE4A51-995C-484B-9CBA-EC03F64F7607}" type="pres">
      <dgm:prSet presAssocID="{792D9A64-93AF-40FC-84D5-B39421C2197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2A96F74-2450-4587-9B00-EAE23FD5AB69}" type="pres">
      <dgm:prSet presAssocID="{4BB3E388-8A8C-48BC-8D87-B855DF0ED887}" presName="circle1" presStyleLbl="node1" presStyleIdx="0" presStyleCnt="4"/>
      <dgm:spPr/>
    </dgm:pt>
    <dgm:pt modelId="{0BB4F1EE-5F2D-4472-8B68-CFDE1FB9ADA6}" type="pres">
      <dgm:prSet presAssocID="{4BB3E388-8A8C-48BC-8D87-B855DF0ED887}" presName="space" presStyleCnt="0"/>
      <dgm:spPr/>
    </dgm:pt>
    <dgm:pt modelId="{EAF52660-CB53-4A76-B5E7-AF3EEA73B1E2}" type="pres">
      <dgm:prSet presAssocID="{4BB3E388-8A8C-48BC-8D87-B855DF0ED887}" presName="rect1" presStyleLbl="alignAcc1" presStyleIdx="0" presStyleCnt="4"/>
      <dgm:spPr/>
      <dgm:t>
        <a:bodyPr/>
        <a:lstStyle/>
        <a:p>
          <a:endParaRPr lang="pl-PL"/>
        </a:p>
      </dgm:t>
    </dgm:pt>
    <dgm:pt modelId="{37A5CC12-8113-48A5-88ED-4785BEB88DE9}" type="pres">
      <dgm:prSet presAssocID="{D4D208D7-FC5E-4391-9038-159DDC911011}" presName="vertSpace2" presStyleLbl="node1" presStyleIdx="0" presStyleCnt="4"/>
      <dgm:spPr/>
    </dgm:pt>
    <dgm:pt modelId="{E341C5DE-0221-42E8-B8D4-4AD57F5FE2EB}" type="pres">
      <dgm:prSet presAssocID="{D4D208D7-FC5E-4391-9038-159DDC911011}" presName="circle2" presStyleLbl="node1" presStyleIdx="1" presStyleCnt="4"/>
      <dgm:spPr/>
    </dgm:pt>
    <dgm:pt modelId="{A759BE18-F564-4C52-837B-273169F44F71}" type="pres">
      <dgm:prSet presAssocID="{D4D208D7-FC5E-4391-9038-159DDC911011}" presName="rect2" presStyleLbl="alignAcc1" presStyleIdx="1" presStyleCnt="4"/>
      <dgm:spPr/>
      <dgm:t>
        <a:bodyPr/>
        <a:lstStyle/>
        <a:p>
          <a:endParaRPr lang="pl-PL"/>
        </a:p>
      </dgm:t>
    </dgm:pt>
    <dgm:pt modelId="{B0ECB504-AEC7-4401-9DBF-22F784C4CCC3}" type="pres">
      <dgm:prSet presAssocID="{DD679F29-14FB-4C28-927B-1402F47D1C9B}" presName="vertSpace3" presStyleLbl="node1" presStyleIdx="1" presStyleCnt="4"/>
      <dgm:spPr/>
    </dgm:pt>
    <dgm:pt modelId="{B0C75F65-D0C2-4727-9BC2-F213E7011DDA}" type="pres">
      <dgm:prSet presAssocID="{DD679F29-14FB-4C28-927B-1402F47D1C9B}" presName="circle3" presStyleLbl="node1" presStyleIdx="2" presStyleCnt="4"/>
      <dgm:spPr/>
    </dgm:pt>
    <dgm:pt modelId="{906EB0B5-E25D-4130-81D9-B260473DDFF7}" type="pres">
      <dgm:prSet presAssocID="{DD679F29-14FB-4C28-927B-1402F47D1C9B}" presName="rect3" presStyleLbl="alignAcc1" presStyleIdx="2" presStyleCnt="4"/>
      <dgm:spPr/>
      <dgm:t>
        <a:bodyPr/>
        <a:lstStyle/>
        <a:p>
          <a:endParaRPr lang="pl-PL"/>
        </a:p>
      </dgm:t>
    </dgm:pt>
    <dgm:pt modelId="{8D4F4207-1A70-4063-8C6D-3BFE84AE9CD4}" type="pres">
      <dgm:prSet presAssocID="{3BE9E2B2-B7D2-4E6A-A659-0A8DA19A9C47}" presName="vertSpace4" presStyleLbl="node1" presStyleIdx="2" presStyleCnt="4"/>
      <dgm:spPr/>
    </dgm:pt>
    <dgm:pt modelId="{7C3DCFF2-5E6D-4D8B-AE0D-F07144F9DB41}" type="pres">
      <dgm:prSet presAssocID="{3BE9E2B2-B7D2-4E6A-A659-0A8DA19A9C47}" presName="circle4" presStyleLbl="node1" presStyleIdx="3" presStyleCnt="4"/>
      <dgm:spPr/>
    </dgm:pt>
    <dgm:pt modelId="{780EE326-816F-4565-95C2-C088D23B05A3}" type="pres">
      <dgm:prSet presAssocID="{3BE9E2B2-B7D2-4E6A-A659-0A8DA19A9C47}" presName="rect4" presStyleLbl="alignAcc1" presStyleIdx="3" presStyleCnt="4"/>
      <dgm:spPr/>
      <dgm:t>
        <a:bodyPr/>
        <a:lstStyle/>
        <a:p>
          <a:endParaRPr lang="pl-PL"/>
        </a:p>
      </dgm:t>
    </dgm:pt>
    <dgm:pt modelId="{CB6D786B-F15F-49B2-AC4E-9D9D691EAC56}" type="pres">
      <dgm:prSet presAssocID="{4BB3E388-8A8C-48BC-8D87-B855DF0ED88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4E64E2-572F-439E-B14E-B1C03479A2FF}" type="pres">
      <dgm:prSet presAssocID="{D4D208D7-FC5E-4391-9038-159DDC911011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532027-F2BA-4C28-ADAE-CC83DA3BED5F}" type="pres">
      <dgm:prSet presAssocID="{DD679F29-14FB-4C28-927B-1402F47D1C9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700FDB-D0B5-4380-8B20-E6A36E5F6615}" type="pres">
      <dgm:prSet presAssocID="{3BE9E2B2-B7D2-4E6A-A659-0A8DA19A9C4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9B95A4-6A08-428F-9778-4096DA66603A}" type="presOf" srcId="{DD679F29-14FB-4C28-927B-1402F47D1C9B}" destId="{906EB0B5-E25D-4130-81D9-B260473DDFF7}" srcOrd="0" destOrd="0" presId="urn:microsoft.com/office/officeart/2005/8/layout/target3"/>
    <dgm:cxn modelId="{6F2D6488-3211-4CE8-BB06-A5E655BF8A74}" srcId="{792D9A64-93AF-40FC-84D5-B39421C21977}" destId="{DD679F29-14FB-4C28-927B-1402F47D1C9B}" srcOrd="2" destOrd="0" parTransId="{40A617A2-4717-4530-B109-878608BEA44D}" sibTransId="{9F2410EC-763E-45E5-9391-1E8FEA611297}"/>
    <dgm:cxn modelId="{7FE82A05-E79C-40DF-9711-809DDA0FF4E6}" srcId="{792D9A64-93AF-40FC-84D5-B39421C21977}" destId="{D4D208D7-FC5E-4391-9038-159DDC911011}" srcOrd="1" destOrd="0" parTransId="{73259B22-E297-4FBE-859A-E3080F2C2F49}" sibTransId="{8F83B9D0-2588-46E7-BE7D-2AC0433570EF}"/>
    <dgm:cxn modelId="{595A558D-DD59-40A9-9E72-808C6D666B2B}" type="presOf" srcId="{4BB3E388-8A8C-48BC-8D87-B855DF0ED887}" destId="{EAF52660-CB53-4A76-B5E7-AF3EEA73B1E2}" srcOrd="0" destOrd="0" presId="urn:microsoft.com/office/officeart/2005/8/layout/target3"/>
    <dgm:cxn modelId="{A1014A40-7F18-4ABD-A71C-C146B678AA86}" type="presOf" srcId="{DD679F29-14FB-4C28-927B-1402F47D1C9B}" destId="{D1532027-F2BA-4C28-ADAE-CC83DA3BED5F}" srcOrd="1" destOrd="0" presId="urn:microsoft.com/office/officeart/2005/8/layout/target3"/>
    <dgm:cxn modelId="{96BA3817-DE37-46D7-B104-06D40C47E2A9}" srcId="{792D9A64-93AF-40FC-84D5-B39421C21977}" destId="{3BE9E2B2-B7D2-4E6A-A659-0A8DA19A9C47}" srcOrd="3" destOrd="0" parTransId="{46FCB0C0-5676-43E7-9696-E40D7DEFAAFE}" sibTransId="{F10F2FD9-9EA2-4709-9672-D1FF61C2B245}"/>
    <dgm:cxn modelId="{E845BF2F-0ACE-4CF9-9873-A55A13A60E6D}" srcId="{792D9A64-93AF-40FC-84D5-B39421C21977}" destId="{4BB3E388-8A8C-48BC-8D87-B855DF0ED887}" srcOrd="0" destOrd="0" parTransId="{8FBB36B6-629F-4C4B-844E-D7C3066FBBDA}" sibTransId="{E608CE28-0822-402B-867F-A7815A4BA2A7}"/>
    <dgm:cxn modelId="{6BAB4AD6-3270-420B-9C97-F613633D0A22}" type="presOf" srcId="{3BE9E2B2-B7D2-4E6A-A659-0A8DA19A9C47}" destId="{780EE326-816F-4565-95C2-C088D23B05A3}" srcOrd="0" destOrd="0" presId="urn:microsoft.com/office/officeart/2005/8/layout/target3"/>
    <dgm:cxn modelId="{4F861373-4CF6-4F9E-88D9-4FE0748BFD53}" type="presOf" srcId="{D4D208D7-FC5E-4391-9038-159DDC911011}" destId="{A759BE18-F564-4C52-837B-273169F44F71}" srcOrd="0" destOrd="0" presId="urn:microsoft.com/office/officeart/2005/8/layout/target3"/>
    <dgm:cxn modelId="{3C1DC080-B4D6-4BF5-AB9E-C7DC14705EB1}" type="presOf" srcId="{D4D208D7-FC5E-4391-9038-159DDC911011}" destId="{904E64E2-572F-439E-B14E-B1C03479A2FF}" srcOrd="1" destOrd="0" presId="urn:microsoft.com/office/officeart/2005/8/layout/target3"/>
    <dgm:cxn modelId="{FBD8AF3D-7D66-4D85-A5DF-AB4BA99A6C41}" type="presOf" srcId="{3BE9E2B2-B7D2-4E6A-A659-0A8DA19A9C47}" destId="{09700FDB-D0B5-4380-8B20-E6A36E5F6615}" srcOrd="1" destOrd="0" presId="urn:microsoft.com/office/officeart/2005/8/layout/target3"/>
    <dgm:cxn modelId="{7FCF3268-1BBA-44BF-976B-25DE5BF65DA7}" type="presOf" srcId="{4BB3E388-8A8C-48BC-8D87-B855DF0ED887}" destId="{CB6D786B-F15F-49B2-AC4E-9D9D691EAC56}" srcOrd="1" destOrd="0" presId="urn:microsoft.com/office/officeart/2005/8/layout/target3"/>
    <dgm:cxn modelId="{D514AE46-D15D-44DB-AC65-8608DBDE12E3}" type="presOf" srcId="{792D9A64-93AF-40FC-84D5-B39421C21977}" destId="{6AAE4A51-995C-484B-9CBA-EC03F64F7607}" srcOrd="0" destOrd="0" presId="urn:microsoft.com/office/officeart/2005/8/layout/target3"/>
    <dgm:cxn modelId="{CF150511-BD22-46B0-9867-1120E31C684D}" type="presParOf" srcId="{6AAE4A51-995C-484B-9CBA-EC03F64F7607}" destId="{72A96F74-2450-4587-9B00-EAE23FD5AB69}" srcOrd="0" destOrd="0" presId="urn:microsoft.com/office/officeart/2005/8/layout/target3"/>
    <dgm:cxn modelId="{E7E4745B-8D5F-4B27-90CE-EF2D9ED9FA4C}" type="presParOf" srcId="{6AAE4A51-995C-484B-9CBA-EC03F64F7607}" destId="{0BB4F1EE-5F2D-4472-8B68-CFDE1FB9ADA6}" srcOrd="1" destOrd="0" presId="urn:microsoft.com/office/officeart/2005/8/layout/target3"/>
    <dgm:cxn modelId="{0FBD3D10-626B-48DB-8F20-2A8973F009CB}" type="presParOf" srcId="{6AAE4A51-995C-484B-9CBA-EC03F64F7607}" destId="{EAF52660-CB53-4A76-B5E7-AF3EEA73B1E2}" srcOrd="2" destOrd="0" presId="urn:microsoft.com/office/officeart/2005/8/layout/target3"/>
    <dgm:cxn modelId="{0F4DC793-DCB6-4C8C-9EE5-B1313981710A}" type="presParOf" srcId="{6AAE4A51-995C-484B-9CBA-EC03F64F7607}" destId="{37A5CC12-8113-48A5-88ED-4785BEB88DE9}" srcOrd="3" destOrd="0" presId="urn:microsoft.com/office/officeart/2005/8/layout/target3"/>
    <dgm:cxn modelId="{ECE32477-45E8-4DD1-8EA0-60D8AFAFF4F5}" type="presParOf" srcId="{6AAE4A51-995C-484B-9CBA-EC03F64F7607}" destId="{E341C5DE-0221-42E8-B8D4-4AD57F5FE2EB}" srcOrd="4" destOrd="0" presId="urn:microsoft.com/office/officeart/2005/8/layout/target3"/>
    <dgm:cxn modelId="{A9297A7E-B563-4E0F-8215-0699B1A96A57}" type="presParOf" srcId="{6AAE4A51-995C-484B-9CBA-EC03F64F7607}" destId="{A759BE18-F564-4C52-837B-273169F44F71}" srcOrd="5" destOrd="0" presId="urn:microsoft.com/office/officeart/2005/8/layout/target3"/>
    <dgm:cxn modelId="{F1780C44-A5E3-403E-83C3-59C2B9FBB683}" type="presParOf" srcId="{6AAE4A51-995C-484B-9CBA-EC03F64F7607}" destId="{B0ECB504-AEC7-4401-9DBF-22F784C4CCC3}" srcOrd="6" destOrd="0" presId="urn:microsoft.com/office/officeart/2005/8/layout/target3"/>
    <dgm:cxn modelId="{5900FF53-CD18-414E-9A56-3E1073EC8DE0}" type="presParOf" srcId="{6AAE4A51-995C-484B-9CBA-EC03F64F7607}" destId="{B0C75F65-D0C2-4727-9BC2-F213E7011DDA}" srcOrd="7" destOrd="0" presId="urn:microsoft.com/office/officeart/2005/8/layout/target3"/>
    <dgm:cxn modelId="{1C7A2FEB-3898-48C5-93E8-C0073E159F0F}" type="presParOf" srcId="{6AAE4A51-995C-484B-9CBA-EC03F64F7607}" destId="{906EB0B5-E25D-4130-81D9-B260473DDFF7}" srcOrd="8" destOrd="0" presId="urn:microsoft.com/office/officeart/2005/8/layout/target3"/>
    <dgm:cxn modelId="{9A35E9B5-3AA5-4682-AA28-4A0B1FB0A41E}" type="presParOf" srcId="{6AAE4A51-995C-484B-9CBA-EC03F64F7607}" destId="{8D4F4207-1A70-4063-8C6D-3BFE84AE9CD4}" srcOrd="9" destOrd="0" presId="urn:microsoft.com/office/officeart/2005/8/layout/target3"/>
    <dgm:cxn modelId="{F5E1C1B6-F6B2-4953-8889-8CF6BCD5BAF0}" type="presParOf" srcId="{6AAE4A51-995C-484B-9CBA-EC03F64F7607}" destId="{7C3DCFF2-5E6D-4D8B-AE0D-F07144F9DB41}" srcOrd="10" destOrd="0" presId="urn:microsoft.com/office/officeart/2005/8/layout/target3"/>
    <dgm:cxn modelId="{B2C89839-D443-4EDF-BC56-D1CF6E306E64}" type="presParOf" srcId="{6AAE4A51-995C-484B-9CBA-EC03F64F7607}" destId="{780EE326-816F-4565-95C2-C088D23B05A3}" srcOrd="11" destOrd="0" presId="urn:microsoft.com/office/officeart/2005/8/layout/target3"/>
    <dgm:cxn modelId="{57006E7E-4B5F-463F-A39C-899E7FA8A547}" type="presParOf" srcId="{6AAE4A51-995C-484B-9CBA-EC03F64F7607}" destId="{CB6D786B-F15F-49B2-AC4E-9D9D691EAC56}" srcOrd="12" destOrd="0" presId="urn:microsoft.com/office/officeart/2005/8/layout/target3"/>
    <dgm:cxn modelId="{03CE1522-57FF-4FF5-A0A2-009A922CC598}" type="presParOf" srcId="{6AAE4A51-995C-484B-9CBA-EC03F64F7607}" destId="{904E64E2-572F-439E-B14E-B1C03479A2FF}" srcOrd="13" destOrd="0" presId="urn:microsoft.com/office/officeart/2005/8/layout/target3"/>
    <dgm:cxn modelId="{A878C65A-018A-4EA5-AF8C-A10B1802F917}" type="presParOf" srcId="{6AAE4A51-995C-484B-9CBA-EC03F64F7607}" destId="{D1532027-F2BA-4C28-ADAE-CC83DA3BED5F}" srcOrd="14" destOrd="0" presId="urn:microsoft.com/office/officeart/2005/8/layout/target3"/>
    <dgm:cxn modelId="{281697DD-8284-47F3-8E86-99E02174FCAE}" type="presParOf" srcId="{6AAE4A51-995C-484B-9CBA-EC03F64F7607}" destId="{09700FDB-D0B5-4380-8B20-E6A36E5F661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B3E55-7F5D-4FAD-B6DA-543E9C2DF610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3319EBF-7264-46DF-96AE-E45117BB3BE7}">
      <dgm:prSet phldrT="[Tekst]"/>
      <dgm:spPr/>
      <dgm:t>
        <a:bodyPr/>
        <a:lstStyle/>
        <a:p>
          <a:r>
            <a:rPr lang="pl-PL" dirty="0" smtClean="0"/>
            <a:t>+ Plany miejscowe:</a:t>
          </a:r>
          <a:endParaRPr lang="pl-PL" dirty="0"/>
        </a:p>
      </dgm:t>
    </dgm:pt>
    <dgm:pt modelId="{4537E75D-DE5F-4ED4-BA51-C93249C6B5BC}" type="sibTrans" cxnId="{0B6AF50B-EDF6-4553-9568-98A9B00702CA}">
      <dgm:prSet/>
      <dgm:spPr/>
      <dgm:t>
        <a:bodyPr/>
        <a:lstStyle/>
        <a:p>
          <a:endParaRPr lang="pl-PL"/>
        </a:p>
      </dgm:t>
    </dgm:pt>
    <dgm:pt modelId="{56BE8658-1E49-4773-9955-80C0248D36D1}" type="parTrans" cxnId="{0B6AF50B-EDF6-4553-9568-98A9B00702CA}">
      <dgm:prSet/>
      <dgm:spPr/>
      <dgm:t>
        <a:bodyPr/>
        <a:lstStyle/>
        <a:p>
          <a:endParaRPr lang="pl-PL"/>
        </a:p>
      </dgm:t>
    </dgm:pt>
    <dgm:pt modelId="{F10CFDF5-9449-487C-A22F-CF202A2E5FBA}">
      <dgm:prSet phldrT="[Tekst]"/>
      <dgm:spPr/>
      <dgm:t>
        <a:bodyPr/>
        <a:lstStyle/>
        <a:p>
          <a:r>
            <a:rPr lang="pl-PL" dirty="0" smtClean="0"/>
            <a:t>koordynują zagospodarowanie na terenie gminy,</a:t>
          </a:r>
          <a:endParaRPr lang="pl-PL" dirty="0"/>
        </a:p>
      </dgm:t>
    </dgm:pt>
    <dgm:pt modelId="{7E97C814-95CF-466D-AD45-F20A27CCE210}" type="sibTrans" cxnId="{B46ECBC1-7420-4248-A839-3975BC999529}">
      <dgm:prSet/>
      <dgm:spPr/>
      <dgm:t>
        <a:bodyPr/>
        <a:lstStyle/>
        <a:p>
          <a:endParaRPr lang="pl-PL"/>
        </a:p>
      </dgm:t>
    </dgm:pt>
    <dgm:pt modelId="{C52629F9-26BB-470E-A8F4-FF1E82FCC8FA}" type="parTrans" cxnId="{B46ECBC1-7420-4248-A839-3975BC999529}">
      <dgm:prSet/>
      <dgm:spPr/>
      <dgm:t>
        <a:bodyPr/>
        <a:lstStyle/>
        <a:p>
          <a:endParaRPr lang="pl-PL"/>
        </a:p>
      </dgm:t>
    </dgm:pt>
    <dgm:pt modelId="{9F780BF5-7A35-4EBC-93D0-A434DC7C2FDD}">
      <dgm:prSet phldrT="[Tekst]"/>
      <dgm:spPr/>
      <dgm:t>
        <a:bodyPr/>
        <a:lstStyle/>
        <a:p>
          <a:r>
            <a:rPr lang="pl-PL" dirty="0" smtClean="0"/>
            <a:t>- Plany miejscowe:</a:t>
          </a:r>
          <a:endParaRPr lang="pl-PL" dirty="0"/>
        </a:p>
      </dgm:t>
    </dgm:pt>
    <dgm:pt modelId="{B0155D95-3504-4ADA-8F17-AF0D9E87D176}" type="sibTrans" cxnId="{8B99E6C6-645F-4817-94FD-B8F8BE5EAE69}">
      <dgm:prSet/>
      <dgm:spPr/>
      <dgm:t>
        <a:bodyPr/>
        <a:lstStyle/>
        <a:p>
          <a:endParaRPr lang="pl-PL"/>
        </a:p>
      </dgm:t>
    </dgm:pt>
    <dgm:pt modelId="{967F4899-31EB-4098-BE11-390A00045D88}" type="parTrans" cxnId="{8B99E6C6-645F-4817-94FD-B8F8BE5EAE69}">
      <dgm:prSet/>
      <dgm:spPr/>
      <dgm:t>
        <a:bodyPr/>
        <a:lstStyle/>
        <a:p>
          <a:endParaRPr lang="pl-PL"/>
        </a:p>
      </dgm:t>
    </dgm:pt>
    <dgm:pt modelId="{321B35E5-281F-4530-92FF-B201B30AC5A0}">
      <dgm:prSet/>
      <dgm:spPr/>
      <dgm:t>
        <a:bodyPr/>
        <a:lstStyle/>
        <a:p>
          <a:r>
            <a:rPr lang="pl-PL" dirty="0" smtClean="0"/>
            <a:t>koordynują działania inwestycyjne, w tym wchodzące w zakres zadań własnych gminy,</a:t>
          </a:r>
        </a:p>
      </dgm:t>
    </dgm:pt>
    <dgm:pt modelId="{2AB0DE27-ACD4-4DA2-BD2A-035822531291}" type="parTrans" cxnId="{BC967EAB-6C46-4F9E-9A02-89AA47E85A88}">
      <dgm:prSet/>
      <dgm:spPr/>
      <dgm:t>
        <a:bodyPr/>
        <a:lstStyle/>
        <a:p>
          <a:endParaRPr lang="pl-PL"/>
        </a:p>
      </dgm:t>
    </dgm:pt>
    <dgm:pt modelId="{EAE2A688-A84C-4B49-83AE-BAC58F4CF0DA}" type="sibTrans" cxnId="{BC967EAB-6C46-4F9E-9A02-89AA47E85A88}">
      <dgm:prSet/>
      <dgm:spPr/>
      <dgm:t>
        <a:bodyPr/>
        <a:lstStyle/>
        <a:p>
          <a:endParaRPr lang="pl-PL"/>
        </a:p>
      </dgm:t>
    </dgm:pt>
    <dgm:pt modelId="{BFA785E1-4979-495B-9C1F-4EE3E4C577D1}">
      <dgm:prSet/>
      <dgm:spPr/>
      <dgm:t>
        <a:bodyPr/>
        <a:lstStyle/>
        <a:p>
          <a:r>
            <a:rPr lang="pl-PL" dirty="0" smtClean="0"/>
            <a:t>określają przeznaczenie i warunki zagospodarowania na danym terenie, dzięki czemu służą jawności życia gospodarczego i społecznego oraz informują </a:t>
          </a:r>
          <a:br>
            <a:rPr lang="pl-PL" dirty="0" smtClean="0"/>
          </a:br>
          <a:r>
            <a:rPr lang="pl-PL" dirty="0" smtClean="0"/>
            <a:t>o potencjalnym oddziaływaniu na sąsiedztwo.</a:t>
          </a:r>
        </a:p>
      </dgm:t>
    </dgm:pt>
    <dgm:pt modelId="{6F127B20-9DF2-4D31-A732-F92651979764}" type="parTrans" cxnId="{33A8CF59-C96B-4EA8-9FC3-14AEA2E20555}">
      <dgm:prSet/>
      <dgm:spPr/>
      <dgm:t>
        <a:bodyPr/>
        <a:lstStyle/>
        <a:p>
          <a:endParaRPr lang="pl-PL"/>
        </a:p>
      </dgm:t>
    </dgm:pt>
    <dgm:pt modelId="{26FEA5B8-6886-4399-B836-E3EE890E6F17}" type="sibTrans" cxnId="{33A8CF59-C96B-4EA8-9FC3-14AEA2E20555}">
      <dgm:prSet/>
      <dgm:spPr/>
      <dgm:t>
        <a:bodyPr/>
        <a:lstStyle/>
        <a:p>
          <a:endParaRPr lang="pl-PL"/>
        </a:p>
      </dgm:t>
    </dgm:pt>
    <dgm:pt modelId="{217C1421-61E0-4E42-BDB7-F556282BAD39}">
      <dgm:prSet/>
      <dgm:spPr/>
      <dgm:t>
        <a:bodyPr/>
        <a:lstStyle/>
        <a:p>
          <a:r>
            <a:rPr lang="pl-PL" dirty="0" smtClean="0"/>
            <a:t>mogą uniemożliwić korzystanie z nieruchomości w sposób dotychczasowy, a za tym idą odszkodowania, wykup lub zamiana nieruchomości,</a:t>
          </a:r>
          <a:endParaRPr lang="pl-PL" dirty="0"/>
        </a:p>
      </dgm:t>
    </dgm:pt>
    <dgm:pt modelId="{3F937FD0-D3FF-4920-B8CC-9620B0BAAC9C}" type="parTrans" cxnId="{988E61B2-EB4D-4362-B9F3-E91517203C09}">
      <dgm:prSet/>
      <dgm:spPr/>
      <dgm:t>
        <a:bodyPr/>
        <a:lstStyle/>
        <a:p>
          <a:endParaRPr lang="pl-PL"/>
        </a:p>
      </dgm:t>
    </dgm:pt>
    <dgm:pt modelId="{BC3A6554-6233-4074-9F1D-3E15D0F192E4}" type="sibTrans" cxnId="{988E61B2-EB4D-4362-B9F3-E91517203C09}">
      <dgm:prSet/>
      <dgm:spPr/>
      <dgm:t>
        <a:bodyPr/>
        <a:lstStyle/>
        <a:p>
          <a:endParaRPr lang="pl-PL"/>
        </a:p>
      </dgm:t>
    </dgm:pt>
    <dgm:pt modelId="{2094791D-3706-41C5-ACEA-8132CA6EBB5F}">
      <dgm:prSet/>
      <dgm:spPr/>
      <dgm:t>
        <a:bodyPr/>
        <a:lstStyle/>
        <a:p>
          <a:r>
            <a:rPr lang="pl-PL" dirty="0" smtClean="0"/>
            <a:t>są sporządzane w trakcie długotrwałej procedury (min. 1 rok trwania procedury), dlatego dużo sprawniejszą alternatywą dla inwestorów są decyzje o warunkach zabudowy.  	</a:t>
          </a:r>
        </a:p>
      </dgm:t>
    </dgm:pt>
    <dgm:pt modelId="{2C324F9D-C776-4D76-8631-11D3A026BAAA}" type="parTrans" cxnId="{A83C51D4-7ACC-4090-8E65-E2C259861261}">
      <dgm:prSet/>
      <dgm:spPr/>
      <dgm:t>
        <a:bodyPr/>
        <a:lstStyle/>
        <a:p>
          <a:endParaRPr lang="pl-PL"/>
        </a:p>
      </dgm:t>
    </dgm:pt>
    <dgm:pt modelId="{A900291F-1F41-4570-88C4-43E2FBE97660}" type="sibTrans" cxnId="{A83C51D4-7ACC-4090-8E65-E2C259861261}">
      <dgm:prSet/>
      <dgm:spPr/>
      <dgm:t>
        <a:bodyPr/>
        <a:lstStyle/>
        <a:p>
          <a:endParaRPr lang="pl-PL"/>
        </a:p>
      </dgm:t>
    </dgm:pt>
    <dgm:pt modelId="{09C9A4EB-64D2-40E1-B636-31D2D0741596}" type="pres">
      <dgm:prSet presAssocID="{3DEB3E55-7F5D-4FAD-B6DA-543E9C2DF6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28BB708-2958-40D6-A06F-C2E6B021AF99}" type="pres">
      <dgm:prSet presAssocID="{93319EBF-7264-46DF-96AE-E45117BB3BE7}" presName="composite" presStyleCnt="0"/>
      <dgm:spPr/>
    </dgm:pt>
    <dgm:pt modelId="{65A76942-CA72-4B5F-9108-3467A7FE651E}" type="pres">
      <dgm:prSet presAssocID="{93319EBF-7264-46DF-96AE-E45117BB3BE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DD3F89-33CC-4847-8C09-74B17465D98B}" type="pres">
      <dgm:prSet presAssocID="{93319EBF-7264-46DF-96AE-E45117BB3BE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C1081C-AF3D-4E4F-96F6-F7D591243953}" type="pres">
      <dgm:prSet presAssocID="{4537E75D-DE5F-4ED4-BA51-C93249C6B5BC}" presName="space" presStyleCnt="0"/>
      <dgm:spPr/>
    </dgm:pt>
    <dgm:pt modelId="{41CC15BD-B6EE-4F8E-92C2-122E20CF6E12}" type="pres">
      <dgm:prSet presAssocID="{9F780BF5-7A35-4EBC-93D0-A434DC7C2FDD}" presName="composite" presStyleCnt="0"/>
      <dgm:spPr/>
    </dgm:pt>
    <dgm:pt modelId="{21D13876-7706-4F1D-9998-2AAC3BD68F67}" type="pres">
      <dgm:prSet presAssocID="{9F780BF5-7A35-4EBC-93D0-A434DC7C2FD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673F35-E85B-4F6E-BA1C-2CB5EF2410EF}" type="pres">
      <dgm:prSet presAssocID="{9F780BF5-7A35-4EBC-93D0-A434DC7C2FD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C967EAB-6C46-4F9E-9A02-89AA47E85A88}" srcId="{93319EBF-7264-46DF-96AE-E45117BB3BE7}" destId="{321B35E5-281F-4530-92FF-B201B30AC5A0}" srcOrd="1" destOrd="0" parTransId="{2AB0DE27-ACD4-4DA2-BD2A-035822531291}" sibTransId="{EAE2A688-A84C-4B49-83AE-BAC58F4CF0DA}"/>
    <dgm:cxn modelId="{D800A804-0699-49BD-A853-C3FF11534C52}" type="presOf" srcId="{93319EBF-7264-46DF-96AE-E45117BB3BE7}" destId="{65A76942-CA72-4B5F-9108-3467A7FE651E}" srcOrd="0" destOrd="0" presId="urn:microsoft.com/office/officeart/2005/8/layout/hList1"/>
    <dgm:cxn modelId="{F4DF5853-5A42-47C6-8F18-C1890625EEC7}" type="presOf" srcId="{3DEB3E55-7F5D-4FAD-B6DA-543E9C2DF610}" destId="{09C9A4EB-64D2-40E1-B636-31D2D0741596}" srcOrd="0" destOrd="0" presId="urn:microsoft.com/office/officeart/2005/8/layout/hList1"/>
    <dgm:cxn modelId="{8B99E6C6-645F-4817-94FD-B8F8BE5EAE69}" srcId="{3DEB3E55-7F5D-4FAD-B6DA-543E9C2DF610}" destId="{9F780BF5-7A35-4EBC-93D0-A434DC7C2FDD}" srcOrd="1" destOrd="0" parTransId="{967F4899-31EB-4098-BE11-390A00045D88}" sibTransId="{B0155D95-3504-4ADA-8F17-AF0D9E87D176}"/>
    <dgm:cxn modelId="{A83C51D4-7ACC-4090-8E65-E2C259861261}" srcId="{9F780BF5-7A35-4EBC-93D0-A434DC7C2FDD}" destId="{2094791D-3706-41C5-ACEA-8132CA6EBB5F}" srcOrd="1" destOrd="0" parTransId="{2C324F9D-C776-4D76-8631-11D3A026BAAA}" sibTransId="{A900291F-1F41-4570-88C4-43E2FBE97660}"/>
    <dgm:cxn modelId="{F936C3A7-7EA6-41BF-B335-3A7DE3BAE3E2}" type="presOf" srcId="{217C1421-61E0-4E42-BDB7-F556282BAD39}" destId="{9A673F35-E85B-4F6E-BA1C-2CB5EF2410EF}" srcOrd="0" destOrd="0" presId="urn:microsoft.com/office/officeart/2005/8/layout/hList1"/>
    <dgm:cxn modelId="{988E61B2-EB4D-4362-B9F3-E91517203C09}" srcId="{9F780BF5-7A35-4EBC-93D0-A434DC7C2FDD}" destId="{217C1421-61E0-4E42-BDB7-F556282BAD39}" srcOrd="0" destOrd="0" parTransId="{3F937FD0-D3FF-4920-B8CC-9620B0BAAC9C}" sibTransId="{BC3A6554-6233-4074-9F1D-3E15D0F192E4}"/>
    <dgm:cxn modelId="{33A8CF59-C96B-4EA8-9FC3-14AEA2E20555}" srcId="{93319EBF-7264-46DF-96AE-E45117BB3BE7}" destId="{BFA785E1-4979-495B-9C1F-4EE3E4C577D1}" srcOrd="2" destOrd="0" parTransId="{6F127B20-9DF2-4D31-A732-F92651979764}" sibTransId="{26FEA5B8-6886-4399-B836-E3EE890E6F17}"/>
    <dgm:cxn modelId="{2C6BB9E9-7305-4628-9A71-EF200B1E1B35}" type="presOf" srcId="{2094791D-3706-41C5-ACEA-8132CA6EBB5F}" destId="{9A673F35-E85B-4F6E-BA1C-2CB5EF2410EF}" srcOrd="0" destOrd="1" presId="urn:microsoft.com/office/officeart/2005/8/layout/hList1"/>
    <dgm:cxn modelId="{9B1D7D99-5CCC-40F5-ADDB-67626CABBCCD}" type="presOf" srcId="{F10CFDF5-9449-487C-A22F-CF202A2E5FBA}" destId="{D4DD3F89-33CC-4847-8C09-74B17465D98B}" srcOrd="0" destOrd="0" presId="urn:microsoft.com/office/officeart/2005/8/layout/hList1"/>
    <dgm:cxn modelId="{0B6AF50B-EDF6-4553-9568-98A9B00702CA}" srcId="{3DEB3E55-7F5D-4FAD-B6DA-543E9C2DF610}" destId="{93319EBF-7264-46DF-96AE-E45117BB3BE7}" srcOrd="0" destOrd="0" parTransId="{56BE8658-1E49-4773-9955-80C0248D36D1}" sibTransId="{4537E75D-DE5F-4ED4-BA51-C93249C6B5BC}"/>
    <dgm:cxn modelId="{B46ECBC1-7420-4248-A839-3975BC999529}" srcId="{93319EBF-7264-46DF-96AE-E45117BB3BE7}" destId="{F10CFDF5-9449-487C-A22F-CF202A2E5FBA}" srcOrd="0" destOrd="0" parTransId="{C52629F9-26BB-470E-A8F4-FF1E82FCC8FA}" sibTransId="{7E97C814-95CF-466D-AD45-F20A27CCE210}"/>
    <dgm:cxn modelId="{F2B5649F-D02A-4F36-AB92-BC71055B5B9A}" type="presOf" srcId="{321B35E5-281F-4530-92FF-B201B30AC5A0}" destId="{D4DD3F89-33CC-4847-8C09-74B17465D98B}" srcOrd="0" destOrd="1" presId="urn:microsoft.com/office/officeart/2005/8/layout/hList1"/>
    <dgm:cxn modelId="{AF687F72-6603-4632-9B21-E06F6270728A}" type="presOf" srcId="{BFA785E1-4979-495B-9C1F-4EE3E4C577D1}" destId="{D4DD3F89-33CC-4847-8C09-74B17465D98B}" srcOrd="0" destOrd="2" presId="urn:microsoft.com/office/officeart/2005/8/layout/hList1"/>
    <dgm:cxn modelId="{595BE370-148C-4C01-A446-CB79A543115C}" type="presOf" srcId="{9F780BF5-7A35-4EBC-93D0-A434DC7C2FDD}" destId="{21D13876-7706-4F1D-9998-2AAC3BD68F67}" srcOrd="0" destOrd="0" presId="urn:microsoft.com/office/officeart/2005/8/layout/hList1"/>
    <dgm:cxn modelId="{524421EE-BFE0-465F-A8D5-A50FC8A2ED75}" type="presParOf" srcId="{09C9A4EB-64D2-40E1-B636-31D2D0741596}" destId="{528BB708-2958-40D6-A06F-C2E6B021AF99}" srcOrd="0" destOrd="0" presId="urn:microsoft.com/office/officeart/2005/8/layout/hList1"/>
    <dgm:cxn modelId="{B2853A25-4D2D-47C6-B91B-8F7B7A5E9CE3}" type="presParOf" srcId="{528BB708-2958-40D6-A06F-C2E6B021AF99}" destId="{65A76942-CA72-4B5F-9108-3467A7FE651E}" srcOrd="0" destOrd="0" presId="urn:microsoft.com/office/officeart/2005/8/layout/hList1"/>
    <dgm:cxn modelId="{A7E087C0-3AAA-4111-8F3D-8E4F6C8097D5}" type="presParOf" srcId="{528BB708-2958-40D6-A06F-C2E6B021AF99}" destId="{D4DD3F89-33CC-4847-8C09-74B17465D98B}" srcOrd="1" destOrd="0" presId="urn:microsoft.com/office/officeart/2005/8/layout/hList1"/>
    <dgm:cxn modelId="{9839BDB2-53C0-4984-BBA4-E19F5DCF65DD}" type="presParOf" srcId="{09C9A4EB-64D2-40E1-B636-31D2D0741596}" destId="{E9C1081C-AF3D-4E4F-96F6-F7D591243953}" srcOrd="1" destOrd="0" presId="urn:microsoft.com/office/officeart/2005/8/layout/hList1"/>
    <dgm:cxn modelId="{60A7AB1E-87EF-4F36-9372-7BE9FF19C744}" type="presParOf" srcId="{09C9A4EB-64D2-40E1-B636-31D2D0741596}" destId="{41CC15BD-B6EE-4F8E-92C2-122E20CF6E12}" srcOrd="2" destOrd="0" presId="urn:microsoft.com/office/officeart/2005/8/layout/hList1"/>
    <dgm:cxn modelId="{594CC0AB-848C-4B03-AB84-7AFC7C67D632}" type="presParOf" srcId="{41CC15BD-B6EE-4F8E-92C2-122E20CF6E12}" destId="{21D13876-7706-4F1D-9998-2AAC3BD68F67}" srcOrd="0" destOrd="0" presId="urn:microsoft.com/office/officeart/2005/8/layout/hList1"/>
    <dgm:cxn modelId="{08F0402C-BD5A-4CC4-B90A-0DFBC4FACA64}" type="presParOf" srcId="{41CC15BD-B6EE-4F8E-92C2-122E20CF6E12}" destId="{9A673F35-E85B-4F6E-BA1C-2CB5EF2410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96F74-2450-4587-9B00-EAE23FD5AB69}">
      <dsp:nvSpPr>
        <dsp:cNvPr id="0" name=""/>
        <dsp:cNvSpPr/>
      </dsp:nvSpPr>
      <dsp:spPr>
        <a:xfrm>
          <a:off x="0" y="0"/>
          <a:ext cx="2187581" cy="218758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52660-CB53-4A76-B5E7-AF3EEA73B1E2}">
      <dsp:nvSpPr>
        <dsp:cNvPr id="0" name=""/>
        <dsp:cNvSpPr/>
      </dsp:nvSpPr>
      <dsp:spPr>
        <a:xfrm>
          <a:off x="1093790" y="0"/>
          <a:ext cx="5535569" cy="218758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INFORMACJE OGÓLNE</a:t>
          </a:r>
          <a:endParaRPr lang="pl-PL" sz="2000" kern="1200" dirty="0"/>
        </a:p>
      </dsp:txBody>
      <dsp:txXfrm>
        <a:off x="1093790" y="0"/>
        <a:ext cx="5535569" cy="464860"/>
      </dsp:txXfrm>
    </dsp:sp>
    <dsp:sp modelId="{E341C5DE-0221-42E8-B8D4-4AD57F5FE2EB}">
      <dsp:nvSpPr>
        <dsp:cNvPr id="0" name=""/>
        <dsp:cNvSpPr/>
      </dsp:nvSpPr>
      <dsp:spPr>
        <a:xfrm>
          <a:off x="287120" y="464860"/>
          <a:ext cx="1613340" cy="16133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9BE18-F564-4C52-837B-273169F44F71}">
      <dsp:nvSpPr>
        <dsp:cNvPr id="0" name=""/>
        <dsp:cNvSpPr/>
      </dsp:nvSpPr>
      <dsp:spPr>
        <a:xfrm>
          <a:off x="1093790" y="464860"/>
          <a:ext cx="5535569" cy="161334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OBOWIĄZUJĄCE PLANY MIEJSCOWE</a:t>
          </a:r>
          <a:endParaRPr lang="pl-PL" sz="2000" kern="1200" dirty="0"/>
        </a:p>
      </dsp:txBody>
      <dsp:txXfrm>
        <a:off x="1093790" y="464860"/>
        <a:ext cx="5535569" cy="464860"/>
      </dsp:txXfrm>
    </dsp:sp>
    <dsp:sp modelId="{B0C75F65-D0C2-4727-9BC2-F213E7011DDA}">
      <dsp:nvSpPr>
        <dsp:cNvPr id="0" name=""/>
        <dsp:cNvSpPr/>
      </dsp:nvSpPr>
      <dsp:spPr>
        <a:xfrm>
          <a:off x="574240" y="929721"/>
          <a:ext cx="1039100" cy="10391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EB0B5-E25D-4130-81D9-B260473DDFF7}">
      <dsp:nvSpPr>
        <dsp:cNvPr id="0" name=""/>
        <dsp:cNvSpPr/>
      </dsp:nvSpPr>
      <dsp:spPr>
        <a:xfrm>
          <a:off x="1093790" y="929721"/>
          <a:ext cx="5535569" cy="1039100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SPORZĄDZANE PLANY MIEJSCOWE</a:t>
          </a:r>
          <a:endParaRPr lang="pl-PL" sz="2000" kern="1200" dirty="0"/>
        </a:p>
      </dsp:txBody>
      <dsp:txXfrm>
        <a:off x="1093790" y="929721"/>
        <a:ext cx="5535569" cy="464860"/>
      </dsp:txXfrm>
    </dsp:sp>
    <dsp:sp modelId="{7C3DCFF2-5E6D-4D8B-AE0D-F07144F9DB41}">
      <dsp:nvSpPr>
        <dsp:cNvPr id="0" name=""/>
        <dsp:cNvSpPr/>
      </dsp:nvSpPr>
      <dsp:spPr>
        <a:xfrm>
          <a:off x="861360" y="1394582"/>
          <a:ext cx="464860" cy="4648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EE326-816F-4565-95C2-C088D23B05A3}">
      <dsp:nvSpPr>
        <dsp:cNvPr id="0" name=""/>
        <dsp:cNvSpPr/>
      </dsp:nvSpPr>
      <dsp:spPr>
        <a:xfrm>
          <a:off x="1093790" y="1394582"/>
          <a:ext cx="5535569" cy="464860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POTRZEBY I MOŻLIWOŚCI GMINY</a:t>
          </a:r>
          <a:endParaRPr lang="pl-PL" sz="2000" kern="1200" dirty="0"/>
        </a:p>
      </dsp:txBody>
      <dsp:txXfrm>
        <a:off x="1093790" y="1394582"/>
        <a:ext cx="5535569" cy="464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7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4A543-226E-424D-9293-3872B289EDB0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7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86436-336B-4ECA-8B27-BADD06505D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456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7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33559-9C6E-4FFD-BF57-9EE2AB1FC500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7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93542-74BD-4F9C-BE03-57D9E5BDD1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27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3542-74BD-4F9C-BE03-57D9E5BDD1C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91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2018-02-15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olecko.bip.doc.p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2092214"/>
          </a:xfrm>
        </p:spPr>
        <p:txBody>
          <a:bodyPr>
            <a:noAutofit/>
          </a:bodyPr>
          <a:lstStyle/>
          <a:p>
            <a:pPr algn="r"/>
            <a:r>
              <a:rPr lang="pl-PL" dirty="0" err="1" smtClean="0"/>
              <a:t>miejscowE</a:t>
            </a:r>
            <a:r>
              <a:rPr lang="pl-PL" dirty="0" smtClean="0"/>
              <a:t> </a:t>
            </a:r>
            <a:r>
              <a:rPr lang="pl-PL" dirty="0" err="1" smtClean="0"/>
              <a:t>planY</a:t>
            </a:r>
            <a:r>
              <a:rPr lang="pl-PL" dirty="0" smtClean="0"/>
              <a:t> </a:t>
            </a:r>
            <a:r>
              <a:rPr lang="pl-PL" dirty="0"/>
              <a:t>zagospodarowania </a:t>
            </a:r>
            <a:r>
              <a:rPr lang="pl-PL" dirty="0" smtClean="0"/>
              <a:t>przestrzennego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1800" dirty="0" smtClean="0"/>
              <a:t>MATERIAŁ dla KOMISJI REWIZYJNEJ RADY MIEJSKIEJ W OLECKU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0" y="5877272"/>
            <a:ext cx="4320480" cy="68929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l-PL" dirty="0" smtClean="0"/>
              <a:t>Urząd Miejski w Olecku Wydz. </a:t>
            </a:r>
            <a:r>
              <a:rPr lang="pl-PL" dirty="0" err="1" smtClean="0"/>
              <a:t>bi</a:t>
            </a:r>
            <a:endParaRPr lang="pl-PL" dirty="0" smtClean="0"/>
          </a:p>
          <a:p>
            <a:pPr algn="r"/>
            <a:r>
              <a:rPr lang="pl-PL" dirty="0" smtClean="0"/>
              <a:t>31 Stycznia, 2018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98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Sporządzane plany miejscowe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7520940" cy="3579849"/>
          </a:xfrm>
        </p:spPr>
        <p:txBody>
          <a:bodyPr/>
          <a:lstStyle/>
          <a:p>
            <a:r>
              <a:rPr lang="pl-PL" sz="1500" dirty="0" smtClean="0"/>
              <a:t>	2</a:t>
            </a:r>
            <a:r>
              <a:rPr lang="pl-PL" sz="1500" dirty="0"/>
              <a:t>. MPZP w Olecku </a:t>
            </a:r>
            <a:r>
              <a:rPr lang="pl-PL" sz="1500" dirty="0" smtClean="0"/>
              <a:t>w </a:t>
            </a:r>
            <a:r>
              <a:rPr lang="pl-PL" sz="1500" dirty="0" err="1"/>
              <a:t>obr</a:t>
            </a:r>
            <a:r>
              <a:rPr lang="pl-PL" sz="1500" dirty="0"/>
              <a:t>. </a:t>
            </a:r>
            <a:r>
              <a:rPr lang="pl-PL" sz="1500" dirty="0" err="1"/>
              <a:t>ewid</a:t>
            </a:r>
            <a:r>
              <a:rPr lang="pl-PL" sz="1500" dirty="0"/>
              <a:t>.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Olecko </a:t>
            </a:r>
            <a:r>
              <a:rPr lang="pl-PL" sz="1500" dirty="0"/>
              <a:t>1 </a:t>
            </a:r>
            <a:r>
              <a:rPr lang="pl-PL" sz="1500" dirty="0" smtClean="0"/>
              <a:t>o </a:t>
            </a:r>
            <a:r>
              <a:rPr lang="pl-PL" sz="1500" dirty="0"/>
              <a:t>pow. ok. 144 </a:t>
            </a:r>
            <a:r>
              <a:rPr lang="pl-PL" sz="1500" dirty="0" smtClean="0"/>
              <a:t>ha</a:t>
            </a:r>
          </a:p>
          <a:p>
            <a:endParaRPr lang="pl-PL" dirty="0"/>
          </a:p>
          <a:p>
            <a:r>
              <a:rPr lang="pl-PL" sz="1400" b="0" dirty="0" smtClean="0"/>
              <a:t>	</a:t>
            </a:r>
          </a:p>
          <a:p>
            <a:r>
              <a:rPr lang="pl-PL" sz="1400" b="0" dirty="0"/>
              <a:t>	</a:t>
            </a:r>
            <a:r>
              <a:rPr lang="pl-PL" sz="1400" b="0" dirty="0" smtClean="0"/>
              <a:t>	</a:t>
            </a:r>
          </a:p>
          <a:p>
            <a:r>
              <a:rPr lang="pl-PL" sz="1400" b="0" dirty="0"/>
              <a:t>	</a:t>
            </a:r>
            <a:r>
              <a:rPr lang="pl-PL" sz="1400" b="0" dirty="0" smtClean="0"/>
              <a:t>	</a:t>
            </a:r>
            <a:r>
              <a:rPr lang="pl-PL" sz="1400" b="0" u="sng" dirty="0" smtClean="0"/>
              <a:t>Etap </a:t>
            </a:r>
            <a:r>
              <a:rPr lang="pl-PL" sz="1400" b="0" u="sng" dirty="0"/>
              <a:t>procedury</a:t>
            </a:r>
            <a:r>
              <a:rPr lang="pl-PL" sz="1400" b="0" dirty="0"/>
              <a:t>: opiniowanie </a:t>
            </a:r>
            <a:br>
              <a:rPr lang="pl-PL" sz="1400" b="0" dirty="0"/>
            </a:br>
            <a:r>
              <a:rPr lang="pl-PL" sz="1400" b="0" dirty="0" smtClean="0"/>
              <a:t>	i </a:t>
            </a:r>
            <a:r>
              <a:rPr lang="pl-PL" sz="1400" b="0" dirty="0"/>
              <a:t>uzgadnianie </a:t>
            </a:r>
            <a:r>
              <a:rPr lang="pl-PL" sz="1400" b="0" dirty="0" smtClean="0"/>
              <a:t>z </a:t>
            </a:r>
            <a:r>
              <a:rPr lang="pl-PL" sz="1400" b="0" dirty="0"/>
              <a:t>organami</a:t>
            </a:r>
          </a:p>
          <a:p>
            <a:endParaRPr lang="pl-PL" dirty="0" smtClean="0"/>
          </a:p>
          <a:p>
            <a:pPr algn="ctr"/>
            <a:endParaRPr lang="pl-PL" b="0" dirty="0"/>
          </a:p>
          <a:p>
            <a:pPr algn="ctr"/>
            <a:endParaRPr lang="pl-PL" b="0" dirty="0"/>
          </a:p>
        </p:txBody>
      </p:sp>
      <p:pic>
        <p:nvPicPr>
          <p:cNvPr id="5122" name="Picture 2" descr="Z:\BI\Gospodarka Przestrzenna\8 MPZP PKP-obwodnica\GKUA\MPZP ry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48190"/>
            <a:ext cx="415715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Sporządzane plany miejscowe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3</a:t>
            </a:r>
            <a:r>
              <a:rPr lang="pl-PL" dirty="0" smtClean="0"/>
              <a:t>. </a:t>
            </a:r>
            <a:r>
              <a:rPr lang="pl-PL" dirty="0"/>
              <a:t>MPZP </a:t>
            </a:r>
            <a:r>
              <a:rPr lang="pl-PL" dirty="0" smtClean="0"/>
              <a:t>'Kukowo </a:t>
            </a:r>
            <a:r>
              <a:rPr lang="pl-PL" dirty="0"/>
              <a:t>- tereny obsługi produkcji rolnej 2' – 11 </a:t>
            </a:r>
            <a:r>
              <a:rPr lang="pl-PL" dirty="0" smtClean="0"/>
              <a:t>ha</a:t>
            </a:r>
          </a:p>
          <a:p>
            <a:pPr algn="ctr"/>
            <a:endParaRPr lang="pl-PL" b="0" dirty="0"/>
          </a:p>
        </p:txBody>
      </p:sp>
      <p:pic>
        <p:nvPicPr>
          <p:cNvPr id="6146" name="Picture 2" descr="Z:\BI\Gospodarka Przestrzenna\3 MPZP Kukowo 2\uzgodnienia\mpzp Kukowo rysun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04002"/>
            <a:ext cx="3672408" cy="51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27584" y="29332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u="sng" dirty="0" smtClean="0"/>
              <a:t>Etap procedury</a:t>
            </a:r>
            <a:r>
              <a:rPr lang="pl-PL" sz="1400" dirty="0" smtClean="0"/>
              <a:t>: opiniowanie </a:t>
            </a:r>
            <a:br>
              <a:rPr lang="pl-PL" sz="1400" dirty="0" smtClean="0"/>
            </a:br>
            <a:r>
              <a:rPr lang="pl-PL" sz="1400" dirty="0" smtClean="0"/>
              <a:t>i uzgadnianie z organami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4114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Sporządzane plany miejscowe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4</a:t>
            </a:r>
            <a:r>
              <a:rPr lang="pl-PL" dirty="0" smtClean="0"/>
              <a:t>. </a:t>
            </a:r>
            <a:r>
              <a:rPr lang="pl-PL" dirty="0"/>
              <a:t>MPZP Olecko – Kolonia </a:t>
            </a:r>
            <a:r>
              <a:rPr lang="pl-PL" dirty="0" smtClean="0"/>
              <a:t>III o pow.  ok. 25 ha</a:t>
            </a:r>
          </a:p>
          <a:p>
            <a:pPr algn="ctr"/>
            <a:endParaRPr lang="pl-PL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5326"/>
            <a:ext cx="2616115" cy="43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979712" y="508518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u="sng" dirty="0" smtClean="0"/>
              <a:t>Etap procedury</a:t>
            </a:r>
            <a:r>
              <a:rPr lang="pl-PL" sz="1400" dirty="0" smtClean="0"/>
              <a:t>: składanie wniosków </a:t>
            </a:r>
            <a:br>
              <a:rPr lang="pl-PL" sz="1400" dirty="0" smtClean="0"/>
            </a:br>
            <a:r>
              <a:rPr lang="pl-PL" sz="1400" dirty="0" smtClean="0"/>
              <a:t>do planu (do 31 stycznia 2018 r.)</a:t>
            </a:r>
            <a:endParaRPr lang="pl-PL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1"/>
            <a:ext cx="5334368" cy="289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0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Sporządzane plany miejscowe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5</a:t>
            </a:r>
            <a:r>
              <a:rPr lang="pl-PL" dirty="0" smtClean="0"/>
              <a:t>. </a:t>
            </a:r>
            <a:r>
              <a:rPr lang="pl-PL" dirty="0"/>
              <a:t>MPZP Gąski I</a:t>
            </a:r>
            <a:r>
              <a:rPr lang="pl-PL" dirty="0" smtClean="0"/>
              <a:t> o pow. ok. 26 ha</a:t>
            </a:r>
          </a:p>
          <a:p>
            <a:pPr algn="ctr"/>
            <a:endParaRPr lang="pl-PL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799"/>
            <a:ext cx="3860849" cy="49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148063" y="3284984"/>
            <a:ext cx="4583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u="sng" dirty="0" smtClean="0"/>
              <a:t>Etap procedury</a:t>
            </a:r>
            <a:r>
              <a:rPr lang="pl-PL" sz="1400" dirty="0" smtClean="0"/>
              <a:t>: składanie wniosków </a:t>
            </a:r>
            <a:br>
              <a:rPr lang="pl-PL" sz="1400" dirty="0" smtClean="0"/>
            </a:br>
            <a:r>
              <a:rPr lang="pl-PL" sz="1400" dirty="0" smtClean="0"/>
              <a:t>do planu (do 31 stycznia 2018 r.)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5342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Sporządzane plany miejscowe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6. </a:t>
            </a:r>
            <a:r>
              <a:rPr lang="pl-PL" dirty="0"/>
              <a:t>MPZP </a:t>
            </a:r>
            <a:r>
              <a:rPr lang="pl-PL" dirty="0" smtClean="0"/>
              <a:t>w </a:t>
            </a:r>
            <a:r>
              <a:rPr lang="pl-PL" dirty="0"/>
              <a:t>rejonie Osiedla </a:t>
            </a:r>
            <a:r>
              <a:rPr lang="pl-PL" dirty="0" smtClean="0"/>
              <a:t>Siejnik o pow. </a:t>
            </a:r>
            <a:r>
              <a:rPr lang="pl-PL" dirty="0"/>
              <a:t>o</a:t>
            </a:r>
            <a:r>
              <a:rPr lang="pl-PL" dirty="0" smtClean="0"/>
              <a:t>k. 18 ha </a:t>
            </a:r>
            <a:endParaRPr lang="pl-PL" b="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5576" y="3078526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u="sng" dirty="0" smtClean="0"/>
              <a:t>Etap procedury</a:t>
            </a:r>
            <a:r>
              <a:rPr lang="pl-PL" sz="1400" dirty="0" smtClean="0"/>
              <a:t>: przygotowywanie koncepcji planu miejscowego</a:t>
            </a:r>
            <a:endParaRPr lang="pl-PL" sz="1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397682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2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Sporządzane plany miejscowe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7</a:t>
            </a:r>
            <a:r>
              <a:rPr lang="pl-PL" dirty="0" smtClean="0"/>
              <a:t>. </a:t>
            </a:r>
            <a:r>
              <a:rPr lang="pl-PL" dirty="0"/>
              <a:t>MPZP pod trasę dwutorowej linii elektroenergetycznej 110 </a:t>
            </a:r>
            <a:r>
              <a:rPr lang="pl-PL" dirty="0" err="1" smtClean="0"/>
              <a:t>k</a:t>
            </a:r>
            <a:r>
              <a:rPr lang="pl-PL" dirty="0" err="1"/>
              <a:t>V</a:t>
            </a:r>
            <a:r>
              <a:rPr lang="pl-PL" dirty="0" smtClean="0"/>
              <a:t> o pow. ok. 16 ha</a:t>
            </a:r>
          </a:p>
          <a:p>
            <a:pPr algn="ctr"/>
            <a:endParaRPr lang="pl-PL" dirty="0" smtClean="0"/>
          </a:p>
          <a:p>
            <a:pPr algn="ctr"/>
            <a:endParaRPr lang="pl-PL" b="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05" y="1772816"/>
            <a:ext cx="4171268" cy="464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314421" y="371703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u="sng" dirty="0"/>
              <a:t>Etap procedury</a:t>
            </a:r>
            <a:r>
              <a:rPr lang="pl-PL" sz="1400" dirty="0"/>
              <a:t>: przygotowywanie koncepcji planu miejscowego</a:t>
            </a:r>
          </a:p>
        </p:txBody>
      </p:sp>
    </p:spTree>
    <p:extLst>
      <p:ext uri="{BB962C8B-B14F-4D97-AF65-F5344CB8AC3E}">
        <p14:creationId xmlns:p14="http://schemas.microsoft.com/office/powerpoint/2010/main" val="34119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Sporządzane plany miejscowe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		</a:t>
            </a:r>
            <a:r>
              <a:rPr lang="pl-PL" sz="1400" b="0" dirty="0" smtClean="0"/>
              <a:t>W</a:t>
            </a:r>
            <a:r>
              <a:rPr lang="pl-PL" sz="1400" dirty="0" smtClean="0"/>
              <a:t> na sesji styczniowej </a:t>
            </a:r>
            <a:r>
              <a:rPr lang="pl-PL" sz="1400" b="0" dirty="0" smtClean="0"/>
              <a:t>podjęte </a:t>
            </a:r>
            <a:r>
              <a:rPr lang="pl-PL" sz="1400" b="0" dirty="0"/>
              <a:t>zostały również </a:t>
            </a:r>
            <a:r>
              <a:rPr lang="pl-PL" sz="1400" b="0" dirty="0" smtClean="0"/>
              <a:t>uchwały o przystąpieniu </a:t>
            </a:r>
            <a:br>
              <a:rPr lang="pl-PL" sz="1400" b="0" dirty="0" smtClean="0"/>
            </a:br>
            <a:r>
              <a:rPr lang="pl-PL" sz="1400" b="0" dirty="0" smtClean="0"/>
              <a:t>do sporządzenia planów dla kolejnych obszarów, dla których procedury planistyczne rozpoczną się w 2018 r.:</a:t>
            </a:r>
            <a:endParaRPr lang="pl-PL" sz="1400" b="0" dirty="0"/>
          </a:p>
          <a:p>
            <a:endParaRPr lang="pl-PL" b="0" dirty="0" smtClean="0"/>
          </a:p>
          <a:p>
            <a:r>
              <a:rPr lang="pl-PL" sz="1400" b="0" dirty="0" smtClean="0"/>
              <a:t>1. we wsi Sedranki, tzw. obszar „Sedranki </a:t>
            </a:r>
            <a:r>
              <a:rPr lang="pl-PL" sz="1400" b="0" dirty="0"/>
              <a:t>II” – </a:t>
            </a:r>
            <a:r>
              <a:rPr lang="pl-PL" sz="1400" b="0" dirty="0" smtClean="0"/>
              <a:t>o powierzchni ok</a:t>
            </a:r>
            <a:r>
              <a:rPr lang="pl-PL" sz="1400" b="0" dirty="0"/>
              <a:t>. 22 </a:t>
            </a:r>
            <a:r>
              <a:rPr lang="pl-PL" sz="1400" b="0" dirty="0" smtClean="0"/>
              <a:t>ha;</a:t>
            </a:r>
            <a:endParaRPr lang="pl-PL" sz="1400" b="0" dirty="0"/>
          </a:p>
          <a:p>
            <a:r>
              <a:rPr lang="pl-PL" sz="1400" b="0" dirty="0" smtClean="0"/>
              <a:t>2. przy </a:t>
            </a:r>
            <a:r>
              <a:rPr lang="pl-PL" sz="1400" b="0" dirty="0"/>
              <a:t>ul. Ełckiej i </a:t>
            </a:r>
            <a:r>
              <a:rPr lang="pl-PL" sz="1400" b="0" dirty="0" smtClean="0"/>
              <a:t>Produkcyjnej – zmiana obowiązujących planów.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358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2400" dirty="0" smtClean="0"/>
              <a:t>Potrzeby i możliwości GMINY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700808"/>
            <a:ext cx="7520940" cy="2979669"/>
          </a:xfrm>
        </p:spPr>
        <p:txBody>
          <a:bodyPr/>
          <a:lstStyle/>
          <a:p>
            <a:r>
              <a:rPr lang="pl-PL" sz="1400" dirty="0" smtClean="0"/>
              <a:t>Potrzeby sporządzania planów miejscowych wynikają głównie:</a:t>
            </a:r>
          </a:p>
          <a:p>
            <a:endParaRPr lang="pl-PL" sz="1400" dirty="0" smtClean="0"/>
          </a:p>
          <a:p>
            <a:pPr>
              <a:buAutoNum type="arabicPeriod"/>
            </a:pPr>
            <a:r>
              <a:rPr lang="pl-PL" sz="1400" b="0" dirty="0" smtClean="0"/>
              <a:t>ze składanych przez inwestorów wniosków o sporządzenie planów miejscowych;</a:t>
            </a:r>
          </a:p>
          <a:p>
            <a:pPr>
              <a:buAutoNum type="arabicPeriod"/>
            </a:pPr>
            <a:r>
              <a:rPr lang="pl-PL" sz="1400" b="0" dirty="0" smtClean="0"/>
              <a:t>z ustaleń studium uwarunkowań i kierunków zagospodarowania przestrzennego miasta </a:t>
            </a:r>
            <a:br>
              <a:rPr lang="pl-PL" sz="1400" b="0" dirty="0" smtClean="0"/>
            </a:br>
            <a:r>
              <a:rPr lang="pl-PL" sz="1400" b="0" dirty="0" smtClean="0"/>
              <a:t>i gminy Olecko;</a:t>
            </a:r>
          </a:p>
          <a:p>
            <a:pPr>
              <a:buAutoNum type="arabicPeriod"/>
            </a:pPr>
            <a:r>
              <a:rPr lang="pl-PL" sz="1400" b="0" dirty="0" smtClean="0"/>
              <a:t>z konieczności zablokowania nieakceptowanych społecznie inwestycji, np. chlewnie, kurniki (wsie Imionki i Kukowo)</a:t>
            </a:r>
          </a:p>
          <a:p>
            <a:pPr marL="0" indent="0"/>
            <a:endParaRPr lang="pl-PL" sz="1400" b="0" dirty="0" smtClean="0"/>
          </a:p>
          <a:p>
            <a:pPr marL="0" indent="0"/>
            <a:endParaRPr lang="pl-PL" sz="1400" b="0" dirty="0" smtClean="0"/>
          </a:p>
          <a:p>
            <a:endParaRPr lang="pl-PL" dirty="0" smtClean="0"/>
          </a:p>
        </p:txBody>
      </p:sp>
      <p:pic>
        <p:nvPicPr>
          <p:cNvPr id="12290" name="Picture 2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83" y="3717032"/>
            <a:ext cx="162147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2400" dirty="0" smtClean="0"/>
              <a:t>Potrzeby i możliwości GMINY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484784"/>
            <a:ext cx="7520940" cy="3195693"/>
          </a:xfrm>
        </p:spPr>
        <p:txBody>
          <a:bodyPr>
            <a:normAutofit/>
          </a:bodyPr>
          <a:lstStyle/>
          <a:p>
            <a:pPr algn="ctr"/>
            <a:r>
              <a:rPr lang="pl-PL" sz="1300" dirty="0" smtClean="0"/>
              <a:t>ad.1. Wnioski o sporządzenie planów miejscowych (lub zmian)</a:t>
            </a:r>
          </a:p>
          <a:p>
            <a:pPr algn="just"/>
            <a:r>
              <a:rPr lang="pl-PL" sz="1300" b="0" dirty="0"/>
              <a:t>Liczba wniosków o sporządzenie planów miejscowych złożonych </a:t>
            </a:r>
            <a:r>
              <a:rPr lang="pl-PL" sz="1300" b="0" dirty="0" smtClean="0"/>
              <a:t>w następujących latach:</a:t>
            </a:r>
            <a:endParaRPr lang="pl-PL" sz="1300" b="0" dirty="0"/>
          </a:p>
          <a:p>
            <a:r>
              <a:rPr lang="pl-PL" sz="1300" b="0" dirty="0" smtClean="0"/>
              <a:t>2017 </a:t>
            </a:r>
            <a:r>
              <a:rPr lang="pl-PL" sz="1300" b="0" dirty="0"/>
              <a:t>r. – </a:t>
            </a:r>
            <a:r>
              <a:rPr lang="pl-PL" sz="1300" b="0" dirty="0" smtClean="0"/>
              <a:t>7 </a:t>
            </a:r>
            <a:r>
              <a:rPr lang="pl-PL" sz="1300" b="0" dirty="0"/>
              <a:t>szt.</a:t>
            </a:r>
          </a:p>
          <a:p>
            <a:r>
              <a:rPr lang="pl-PL" sz="1300" b="0" dirty="0"/>
              <a:t>2016 r. – </a:t>
            </a:r>
            <a:r>
              <a:rPr lang="pl-PL" sz="1300" b="0" dirty="0" smtClean="0"/>
              <a:t>27 </a:t>
            </a:r>
            <a:r>
              <a:rPr lang="pl-PL" sz="1300" b="0" dirty="0"/>
              <a:t>szt.</a:t>
            </a:r>
          </a:p>
          <a:p>
            <a:r>
              <a:rPr lang="pl-PL" sz="1300" b="0" dirty="0"/>
              <a:t>2015 r. – </a:t>
            </a:r>
            <a:r>
              <a:rPr lang="pl-PL" sz="1300" b="0" dirty="0" smtClean="0"/>
              <a:t>19 </a:t>
            </a:r>
            <a:r>
              <a:rPr lang="pl-PL" sz="1300" b="0" dirty="0"/>
              <a:t>szt.</a:t>
            </a:r>
          </a:p>
          <a:p>
            <a:r>
              <a:rPr lang="pl-PL" sz="1300" b="0" dirty="0"/>
              <a:t>2014 r. – </a:t>
            </a:r>
            <a:r>
              <a:rPr lang="pl-PL" sz="1300" b="0" dirty="0" smtClean="0"/>
              <a:t>10 </a:t>
            </a:r>
            <a:r>
              <a:rPr lang="pl-PL" sz="1300" b="0" dirty="0"/>
              <a:t>szt.</a:t>
            </a:r>
          </a:p>
          <a:p>
            <a:r>
              <a:rPr lang="pl-PL" sz="1300" b="0" dirty="0"/>
              <a:t>2013 r. - </a:t>
            </a:r>
            <a:r>
              <a:rPr lang="pl-PL" sz="1300" b="0" dirty="0" smtClean="0"/>
              <a:t>12 </a:t>
            </a:r>
            <a:r>
              <a:rPr lang="pl-PL" sz="1300" b="0" dirty="0"/>
              <a:t>szt.</a:t>
            </a:r>
          </a:p>
          <a:p>
            <a:endParaRPr lang="pl-PL" sz="1300" dirty="0" smtClean="0"/>
          </a:p>
          <a:p>
            <a:r>
              <a:rPr lang="pl-PL" sz="1300" dirty="0" smtClean="0"/>
              <a:t>		Składane </a:t>
            </a:r>
            <a:r>
              <a:rPr lang="pl-PL" sz="1300" dirty="0"/>
              <a:t>wnioski dotyczą w przeważającej większości zmiany przeznaczenia </a:t>
            </a: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>z </a:t>
            </a:r>
            <a:r>
              <a:rPr lang="pl-PL" sz="1300" dirty="0"/>
              <a:t>rolniczego na przeznaczenie nierolnicze – </a:t>
            </a:r>
            <a:r>
              <a:rPr lang="pl-PL" sz="1300" u="sng" dirty="0"/>
              <a:t>pod zabudowę </a:t>
            </a:r>
            <a:r>
              <a:rPr lang="pl-PL" sz="1300" u="sng" dirty="0" smtClean="0"/>
              <a:t>mieszkaniową</a:t>
            </a:r>
            <a:r>
              <a:rPr lang="pl-PL" sz="1300" u="sng" dirty="0"/>
              <a:t> </a:t>
            </a:r>
            <a:r>
              <a:rPr lang="pl-PL" sz="1300" u="sng" dirty="0" smtClean="0"/>
              <a:t>i usługową.</a:t>
            </a:r>
            <a:endParaRPr lang="pl-PL" sz="1300" dirty="0" smtClean="0"/>
          </a:p>
        </p:txBody>
      </p:sp>
    </p:spTree>
    <p:extLst>
      <p:ext uri="{BB962C8B-B14F-4D97-AF65-F5344CB8AC3E}">
        <p14:creationId xmlns:p14="http://schemas.microsoft.com/office/powerpoint/2010/main" val="15478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2400" dirty="0" smtClean="0"/>
              <a:t>Potrzeby i możliwości GMINY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3123685"/>
          </a:xfrm>
        </p:spPr>
        <p:txBody>
          <a:bodyPr>
            <a:normAutofit/>
          </a:bodyPr>
          <a:lstStyle/>
          <a:p>
            <a:pPr algn="ctr"/>
            <a:r>
              <a:rPr lang="pl-PL" sz="1300" dirty="0" smtClean="0"/>
              <a:t>ad. 2. Studium uwarunkowań i kierunków zagospodarowania przestrzennego miasta i gminy Olecko</a:t>
            </a:r>
          </a:p>
          <a:p>
            <a:r>
              <a:rPr lang="pl-PL" sz="1200" dirty="0"/>
              <a:t>	</a:t>
            </a:r>
            <a:r>
              <a:rPr lang="pl-PL" sz="1200" dirty="0" smtClean="0"/>
              <a:t>	</a:t>
            </a:r>
            <a:r>
              <a:rPr lang="pl-PL" sz="1200" b="0" dirty="0" smtClean="0"/>
              <a:t>Studium </a:t>
            </a:r>
            <a:r>
              <a:rPr lang="pl-PL" sz="1200" b="0" dirty="0"/>
              <a:t>uwarunkowań i kierunków zagospodarowania przestrzennego miasta i gminy Olecko, zatwierdzone uchwałą Uchwały Nr ORN.0007.94.2015 Rady Miejskiej w Olecku  z dnia 29 grudnia 2015 r. </a:t>
            </a:r>
            <a:r>
              <a:rPr lang="pl-PL" sz="1200" b="0" dirty="0" smtClean="0"/>
              <a:t>wskazuje</a:t>
            </a:r>
            <a:endParaRPr lang="pl-PL" sz="1200" dirty="0"/>
          </a:p>
          <a:p>
            <a:pPr algn="just"/>
            <a:endParaRPr lang="pl-PL" sz="1200" i="1" dirty="0" smtClean="0"/>
          </a:p>
          <a:p>
            <a:pPr algn="just"/>
            <a:r>
              <a:rPr lang="pl-PL" sz="1200" i="1" dirty="0" smtClean="0"/>
              <a:t>„</a:t>
            </a:r>
            <a:r>
              <a:rPr lang="pl-PL" sz="1200" i="1" dirty="0"/>
              <a:t>OBSZARY, DLA KTÓRYCH GMINA ZAMIERZA SPORZĄDZIĆ MIEJSCOWY PLAN ZAGOSPODAROWANIA PRZESTRZENNEGO W TYM OBSZARY WYMAGAJĄCE ZMIANY PRZEZNACZENIA GRUNTÓW ROLNYCH I LEŚNYCH NA CELE NIEROLNICZE I NIELEŚNE” </a:t>
            </a:r>
            <a:r>
              <a:rPr lang="pl-PL" sz="1200" i="1" dirty="0" smtClean="0"/>
              <a:t>– rozdział 9 cz. II studium - „Kierunki rozwoju zagospodarowania przestrzennego miasta i gminy”</a:t>
            </a:r>
          </a:p>
          <a:p>
            <a:pPr algn="just"/>
            <a:endParaRPr lang="pl-PL" sz="1200" i="1" dirty="0"/>
          </a:p>
          <a:p>
            <a:pPr algn="ctr"/>
            <a:r>
              <a:rPr lang="pl-PL" sz="1300" b="0" u="sng" dirty="0" smtClean="0"/>
              <a:t>Przy sporządzaniu studium uwzględnia się ustalenia strategii rozwoju gminy.</a:t>
            </a:r>
            <a:endParaRPr lang="pl-PL" sz="1300" b="0" u="sng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2960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863903"/>
              </p:ext>
            </p:extLst>
          </p:nvPr>
        </p:nvGraphicFramePr>
        <p:xfrm>
          <a:off x="1115616" y="1196752"/>
          <a:ext cx="6629360" cy="2187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3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7095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2400" dirty="0" smtClean="0"/>
              <a:t>Potrzeby i możliwości GMINY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908720"/>
            <a:ext cx="7520940" cy="4608512"/>
          </a:xfrm>
        </p:spPr>
        <p:txBody>
          <a:bodyPr>
            <a:noAutofit/>
          </a:bodyPr>
          <a:lstStyle/>
          <a:p>
            <a:r>
              <a:rPr lang="pl-PL" sz="1000" i="1" dirty="0" smtClean="0"/>
              <a:t>Na obszarze miasta</a:t>
            </a:r>
          </a:p>
          <a:p>
            <a:pPr algn="just"/>
            <a:r>
              <a:rPr lang="pl-PL" sz="1000" dirty="0" smtClean="0"/>
              <a:t>1</a:t>
            </a:r>
            <a:r>
              <a:rPr lang="pl-PL" sz="1000" dirty="0"/>
              <a:t>.</a:t>
            </a:r>
            <a:r>
              <a:rPr lang="pl-PL" sz="1000" b="0" dirty="0"/>
              <a:t> Obszar targowicy miejskiej w połączeniu z terenami przyległymi wzdłuż rzeki </a:t>
            </a:r>
            <a:r>
              <a:rPr lang="pl-PL" sz="1000" b="0" dirty="0" smtClean="0"/>
              <a:t>Legi </a:t>
            </a:r>
            <a:r>
              <a:rPr lang="pl-PL" sz="1000" b="0" dirty="0"/>
              <a:t>w ramach rewitalizacji miasta i aktywizowania obszaru na cele usługowo- </a:t>
            </a:r>
            <a:r>
              <a:rPr lang="pl-PL" sz="1000" b="0" dirty="0" err="1"/>
              <a:t>rekreacyjno</a:t>
            </a:r>
            <a:r>
              <a:rPr lang="pl-PL" sz="1000" b="0" dirty="0"/>
              <a:t> – sportowe w zieleni urządzonej.</a:t>
            </a:r>
            <a:endParaRPr lang="pl-PL" sz="1000" dirty="0"/>
          </a:p>
          <a:p>
            <a:pPr algn="just"/>
            <a:r>
              <a:rPr lang="pl-PL" sz="1000" dirty="0"/>
              <a:t>2.</a:t>
            </a:r>
            <a:r>
              <a:rPr lang="pl-PL" sz="1000" b="0" dirty="0"/>
              <a:t> Teren przy ulicy Kościuszki i ulicy Słowackiego – zaplecze istniejącej zabudowy mieszkaniowej wielorodzinnej na cele uzupełnienia zabudową mieszkaniową wielorodzinną.</a:t>
            </a:r>
            <a:endParaRPr lang="pl-PL" sz="1000" dirty="0"/>
          </a:p>
          <a:p>
            <a:pPr algn="just"/>
            <a:r>
              <a:rPr lang="pl-PL" sz="1000" dirty="0"/>
              <a:t>3.</a:t>
            </a:r>
            <a:r>
              <a:rPr lang="pl-PL" sz="1000" b="0" dirty="0"/>
              <a:t> Teren po obu stronach ulicy Alei Lipowych w celu uporządkowania istniejącego zagospodarowania, poprawy wizerunku oraz stworzenia przestrzeni publicznej  </a:t>
            </a:r>
            <a:r>
              <a:rPr lang="pl-PL" sz="1000" b="0" dirty="0" smtClean="0"/>
              <a:t>z </a:t>
            </a:r>
            <a:r>
              <a:rPr lang="pl-PL" sz="1000" b="0" dirty="0"/>
              <a:t>lokalizacją obiektu handlowego wielko powierzchniowego i połączeniu </a:t>
            </a:r>
            <a:r>
              <a:rPr lang="pl-PL" sz="1000" b="0" dirty="0" smtClean="0"/>
              <a:t>przestrzennym  </a:t>
            </a:r>
            <a:r>
              <a:rPr lang="pl-PL" sz="1000" b="0" dirty="0"/>
              <a:t>z terenem przy ulicy Mazurskiej po byłym </a:t>
            </a:r>
            <a:r>
              <a:rPr lang="pl-PL" sz="1000" b="0" dirty="0" err="1"/>
              <a:t>Ligpolu</a:t>
            </a:r>
            <a:r>
              <a:rPr lang="pl-PL" sz="1000" b="0" dirty="0"/>
              <a:t> na funkcje </a:t>
            </a:r>
            <a:r>
              <a:rPr lang="pl-PL" sz="1000" b="0" dirty="0" smtClean="0"/>
              <a:t>usług komercyjnych i zabudowy </a:t>
            </a:r>
            <a:r>
              <a:rPr lang="pl-PL" sz="1000" b="0" dirty="0"/>
              <a:t>mieszkaniowej.</a:t>
            </a:r>
            <a:endParaRPr lang="pl-PL" sz="1000" dirty="0"/>
          </a:p>
          <a:p>
            <a:pPr algn="just"/>
            <a:r>
              <a:rPr lang="pl-PL" sz="1000" dirty="0"/>
              <a:t>4.</a:t>
            </a:r>
            <a:r>
              <a:rPr lang="pl-PL" sz="1000" b="0" dirty="0"/>
              <a:t> </a:t>
            </a:r>
            <a:r>
              <a:rPr lang="pl-PL" sz="1000" dirty="0"/>
              <a:t>Teren przy ulicy Wojska Polskiego – przyległy do cmentarza niemieckiego na cele usług i zabudowy wielorodzinnej z wykorzystaniem ulicy Słonecznej i w połączeniu przestrzennym z parkiem cmentarza.</a:t>
            </a:r>
          </a:p>
          <a:p>
            <a:pPr algn="just"/>
            <a:r>
              <a:rPr lang="pl-PL" sz="1000" dirty="0"/>
              <a:t>5. Teren zlokalizowany po stronie zachodniej miasta za torami kolejowymi – perspektywiczne tereny rozwojowe – możliwe do zainwestowania na funkcje zabudowy mieszkaniowej jednorodzinnej ekstensywnej oraz usługowej w połączeniu komunikacyjnym z ulicą Leśną; układ przestrzenny w oparciu o walory krajobrazowe obszaru; przy drodze wylotowej do Giżycka – możliwość lokalizacji zorganizowanego miejsca obsługi podróżnych – (motel) – wykorzystanie bliskiego sąsiedztwa zjazdu z obwodnicy miasta. </a:t>
            </a:r>
          </a:p>
          <a:p>
            <a:pPr algn="just"/>
            <a:r>
              <a:rPr lang="pl-PL" sz="1000" dirty="0"/>
              <a:t>6. Teren zlokalizowany w północnej części miasta po lewej stronie drogi krajowej – wykorzystanie zasobów leśnych oraz wodnych ze wskazaniem na kompleksowe urządzenie terenu na cele sportowo – rekreacyjne w zieleni – stworzenie parku aktywnego wypoczynku  - „Małpiego Gaju”  z niezbędną infrastrukturą do obsługi terenu. </a:t>
            </a:r>
          </a:p>
          <a:p>
            <a:pPr algn="just"/>
            <a:r>
              <a:rPr lang="pl-PL" sz="1000" dirty="0"/>
              <a:t>7.</a:t>
            </a:r>
            <a:r>
              <a:rPr lang="pl-PL" sz="1000" b="0" dirty="0"/>
              <a:t> Tereny zlokalizowane przy drodze wyjazdowej do Ełku po lewej stronie – po byłej Centrali Nasiennej i byłego CPN-u  z przeznaczeniem na cele działalności produkcyjnej i usługowej.</a:t>
            </a:r>
            <a:endParaRPr lang="pl-PL" sz="1000" dirty="0"/>
          </a:p>
          <a:p>
            <a:r>
              <a:rPr lang="pl-PL" sz="700" i="1" dirty="0"/>
              <a:t> 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2765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000" i="1" dirty="0"/>
              <a:t>Na obszarze </a:t>
            </a:r>
            <a:r>
              <a:rPr lang="pl-PL" sz="1000" i="1" dirty="0" smtClean="0"/>
              <a:t>miasta c.d.</a:t>
            </a:r>
          </a:p>
          <a:p>
            <a:endParaRPr lang="pl-PL" sz="1000" i="1" dirty="0"/>
          </a:p>
          <a:p>
            <a:pPr algn="just"/>
            <a:r>
              <a:rPr lang="pl-PL" sz="1000" dirty="0"/>
              <a:t>8.</a:t>
            </a:r>
            <a:r>
              <a:rPr lang="pl-PL" sz="1000" b="0" dirty="0"/>
              <a:t> Teren Dworku Mazurskiego – istniejące obiekty usług hotelarsko – gastronomicznych z możliwością budowy, rozbudowy, przebudowy i uzupełnienia na cele sportowo – </a:t>
            </a:r>
            <a:r>
              <a:rPr lang="pl-PL" sz="1000" b="0" dirty="0" err="1"/>
              <a:t>rekreacyjno</a:t>
            </a:r>
            <a:r>
              <a:rPr lang="pl-PL" sz="1000" b="0" dirty="0"/>
              <a:t> – letniskowo – wypoczynkowe.</a:t>
            </a:r>
            <a:endParaRPr lang="pl-PL" sz="1000" dirty="0"/>
          </a:p>
          <a:p>
            <a:pPr algn="just"/>
            <a:r>
              <a:rPr lang="pl-PL" sz="1000" dirty="0"/>
              <a:t>9.  </a:t>
            </a:r>
            <a:r>
              <a:rPr lang="pl-PL" sz="1000" b="0" dirty="0"/>
              <a:t>Teren po drugiej stronie jeziora Oleckie Wielkie pod funkcje </a:t>
            </a:r>
            <a:r>
              <a:rPr lang="pl-PL" sz="1000" b="0" dirty="0" err="1"/>
              <a:t>rekreacyjno</a:t>
            </a:r>
            <a:r>
              <a:rPr lang="pl-PL" sz="1000" b="0" dirty="0"/>
              <a:t> – sportowe z możliwością lokalizacji usług związanych z turystyką w ramach perspektywicznego rozwoju terenu „Szyjka” w ścisłym powiązaniu </a:t>
            </a:r>
            <a:r>
              <a:rPr lang="pl-PL" sz="1000" b="0" dirty="0" err="1"/>
              <a:t>funkcjonalno</a:t>
            </a:r>
            <a:r>
              <a:rPr lang="pl-PL" sz="1000" b="0" dirty="0"/>
              <a:t> – przestrzennym – dodatkowe połączenie komunikacyjne za pomocą mostu pieszego łączącego dwa brzegi jeziora (plaża Szyjka).</a:t>
            </a:r>
            <a:endParaRPr lang="pl-PL" sz="1000" dirty="0"/>
          </a:p>
          <a:p>
            <a:pPr algn="just"/>
            <a:r>
              <a:rPr lang="pl-PL" sz="1000" dirty="0"/>
              <a:t>10</a:t>
            </a:r>
            <a:r>
              <a:rPr lang="pl-PL" sz="1000" b="0" dirty="0"/>
              <a:t>. Teren – bulwar spacerowy wzdłuż jeziora z infrastrukturą towarzyszącą na odcinku: Hala Lega – mostek Lega.  Rewitalizacja wraz z urządzeniem i zagospodarowaniem zabudowy wraz z urządzeniami sportowo – rekreacyjnymi wzdłuż linii brzegowej jeziora Oleckie Wielkie – podniesienie standardu i jakości przestrzennej miejsca ze szczególnym uwzględnieniem walorów krajobrazowo – przyrodniczych. </a:t>
            </a:r>
            <a:endParaRPr lang="pl-PL" sz="1000" dirty="0"/>
          </a:p>
          <a:p>
            <a:pPr algn="just"/>
            <a:r>
              <a:rPr lang="pl-PL" sz="1000" dirty="0"/>
              <a:t>11.  Teren położony na osiedlu Siejnik przeznaczony pod funkcje zabudowy mieszkaniowej jednorodzinnej oraz wielorodzinnej z dopuszczeniem usług.  Rozwój istniejącej struktury przestrzennej osiedla – domknięcie od strony północno – zachodniej.  Przy opracowywaniu planu należy uwzględnić potrzebę urządzenia przestrzeni publicznej – centrum osiedla w rejonie szkoły oraz kościoła) wraz z zaprojektowaniem zieleni. 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2400" dirty="0" smtClean="0"/>
              <a:t>Potrzeby i możliwości GMINY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841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2400" dirty="0" smtClean="0"/>
              <a:t>Potrzeby i możliwości GMINY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35283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i="1" dirty="0" smtClean="0"/>
              <a:t>Na </a:t>
            </a:r>
            <a:r>
              <a:rPr lang="pl-PL" i="1" dirty="0"/>
              <a:t>obszarze gminy</a:t>
            </a:r>
            <a:endParaRPr lang="pl-PL" dirty="0"/>
          </a:p>
          <a:p>
            <a:pPr algn="just"/>
            <a:r>
              <a:rPr lang="pl-PL" b="0" dirty="0"/>
              <a:t>1.  Obszary funkcjonalne przewidziane do rozwoju struktur turystycznych, </a:t>
            </a:r>
            <a:r>
              <a:rPr lang="pl-PL" b="0" dirty="0" err="1"/>
              <a:t>rekreacyjno</a:t>
            </a:r>
            <a:r>
              <a:rPr lang="pl-PL" b="0" dirty="0"/>
              <a:t> – wypoczynkowych zlokalizowane na terenie gminy przy jeziorach: Oleckie Małe, Olszewskie, </a:t>
            </a:r>
            <a:r>
              <a:rPr lang="pl-PL" b="0" dirty="0" err="1"/>
              <a:t>Gordejskie</a:t>
            </a:r>
            <a:r>
              <a:rPr lang="pl-PL" b="0" dirty="0"/>
              <a:t>, </a:t>
            </a:r>
            <a:r>
              <a:rPr lang="pl-PL" b="0" dirty="0" err="1"/>
              <a:t>Kukowino</a:t>
            </a:r>
            <a:r>
              <a:rPr lang="pl-PL" b="0" dirty="0"/>
              <a:t> i Zajdy.</a:t>
            </a:r>
          </a:p>
          <a:p>
            <a:pPr algn="just"/>
            <a:r>
              <a:rPr lang="pl-PL" b="0" dirty="0"/>
              <a:t>2. W obrębie obszarów zwartej zabudowy wsi na terenie gminy w przypadku wystąpienia wzmożonej aktywności inwestycyjnej, objawiającej się między innymi zwiększoną liczbą wydawanych decyzji o warunkach zabudowy i zagospodarowaniu terenu.</a:t>
            </a:r>
          </a:p>
          <a:p>
            <a:pPr algn="just"/>
            <a:r>
              <a:rPr lang="pl-PL" dirty="0"/>
              <a:t>3.</a:t>
            </a:r>
            <a:r>
              <a:rPr lang="pl-PL" b="0" dirty="0"/>
              <a:t> </a:t>
            </a:r>
            <a:r>
              <a:rPr lang="pl-PL" dirty="0"/>
              <a:t>Wskazany obszar na cele rozwoju funkcji turystycznych, </a:t>
            </a:r>
            <a:r>
              <a:rPr lang="pl-PL" dirty="0" err="1"/>
              <a:t>rekreacyjno</a:t>
            </a:r>
            <a:r>
              <a:rPr lang="pl-PL" dirty="0"/>
              <a:t> – wypoczynkowych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mieszkaniowych w obrębie układu przestrzennego wsi Gąski.</a:t>
            </a:r>
          </a:p>
          <a:p>
            <a:pPr algn="just"/>
            <a:r>
              <a:rPr lang="pl-PL" dirty="0"/>
              <a:t>4.</a:t>
            </a:r>
            <a:r>
              <a:rPr lang="pl-PL" b="0" dirty="0"/>
              <a:t> </a:t>
            </a:r>
            <a:r>
              <a:rPr lang="pl-PL" dirty="0"/>
              <a:t>Obszary rozwojowe do kompleksowego zagospodarowania wielofunkcyjnego związanego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funkcjami </a:t>
            </a:r>
            <a:r>
              <a:rPr lang="pl-PL" dirty="0" err="1"/>
              <a:t>turystyczno</a:t>
            </a:r>
            <a:r>
              <a:rPr lang="pl-PL" dirty="0"/>
              <a:t> – wypoczynkowymi oraz mieszkalnictwem jednorodzinnym wraz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urządzeniem przestrzeni publicznych oraz zorganizowanymi miejscami usług sportu i rekreacji w poszanowaniu walorów krajobrazowo – przyrodniczych w obrębach miejscowości Możne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Sedranki. </a:t>
            </a:r>
          </a:p>
          <a:p>
            <a:pPr algn="just"/>
            <a:r>
              <a:rPr lang="pl-PL" dirty="0"/>
              <a:t>5. Rozwojowe obszary pod funkcje produkcyjne, </a:t>
            </a:r>
            <a:r>
              <a:rPr lang="pl-PL" dirty="0" err="1"/>
              <a:t>produkcyjno</a:t>
            </a:r>
            <a:r>
              <a:rPr lang="pl-PL" dirty="0"/>
              <a:t> – usługowe oraz MOP – miejsca obsługi podróżnych wskazane na rysunku studium z dopuszczeniem lokalizacji obiektów wielko powierzchniowych obejmujące tereny wzdłuż obwodnicy miasta z kumulacją struktur w pobliżu zjazdów z obwodnicy. W obrębie Jaśki w strefie ekonomicznej  polityki przestrzennej gminy przewiduje się zmianę części </a:t>
            </a:r>
            <a:r>
              <a:rPr lang="pl-PL" dirty="0" err="1"/>
              <a:t>mpzp</a:t>
            </a:r>
            <a:r>
              <a:rPr lang="pl-PL" dirty="0"/>
              <a:t> Jaśki na funkcje </a:t>
            </a:r>
            <a:r>
              <a:rPr lang="pl-PL" dirty="0" err="1"/>
              <a:t>produkcyjno</a:t>
            </a:r>
            <a:r>
              <a:rPr lang="pl-PL" dirty="0"/>
              <a:t> – usługowe.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8942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2400" dirty="0" smtClean="0"/>
              <a:t>Potrzeby i możliwości GMINY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352839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Wydawanie dokumentów na podstawie planów </a:t>
            </a:r>
            <a:r>
              <a:rPr lang="pl-PL" dirty="0" smtClean="0"/>
              <a:t>miejscowych</a:t>
            </a:r>
            <a:endParaRPr lang="pl-PL" dirty="0"/>
          </a:p>
          <a:p>
            <a:r>
              <a:rPr lang="pl-PL" sz="1400" dirty="0" smtClean="0"/>
              <a:t>Zaświadczenia</a:t>
            </a:r>
            <a:endParaRPr lang="pl-PL" sz="1400" dirty="0"/>
          </a:p>
          <a:p>
            <a:r>
              <a:rPr lang="pl-PL" sz="1400" dirty="0"/>
              <a:t>	2017 r. – </a:t>
            </a:r>
            <a:r>
              <a:rPr lang="pl-PL" sz="1400" dirty="0" smtClean="0"/>
              <a:t>384 szt.</a:t>
            </a:r>
            <a:endParaRPr lang="pl-PL" sz="1400" dirty="0"/>
          </a:p>
          <a:p>
            <a:r>
              <a:rPr lang="pl-PL" sz="1400" dirty="0"/>
              <a:t>	2016 r. </a:t>
            </a:r>
            <a:r>
              <a:rPr lang="pl-PL" sz="1400" dirty="0" smtClean="0"/>
              <a:t>– 363 szt</a:t>
            </a:r>
            <a:r>
              <a:rPr lang="pl-PL" sz="1400" dirty="0"/>
              <a:t>.</a:t>
            </a:r>
          </a:p>
          <a:p>
            <a:r>
              <a:rPr lang="pl-PL" sz="1400" dirty="0"/>
              <a:t>	2015 r. - </a:t>
            </a:r>
            <a:r>
              <a:rPr lang="pl-PL" sz="1400" dirty="0" smtClean="0"/>
              <a:t>296 szt.</a:t>
            </a:r>
            <a:endParaRPr lang="pl-PL" sz="1400" dirty="0"/>
          </a:p>
          <a:p>
            <a:endParaRPr lang="pl-PL" sz="1400" dirty="0" smtClean="0"/>
          </a:p>
          <a:p>
            <a:r>
              <a:rPr lang="pl-PL" sz="1400" dirty="0" smtClean="0"/>
              <a:t>Wypisy </a:t>
            </a:r>
            <a:r>
              <a:rPr lang="pl-PL" sz="1400" dirty="0"/>
              <a:t>i wyrysy z planów </a:t>
            </a:r>
            <a:r>
              <a:rPr lang="pl-PL" sz="1400" dirty="0" smtClean="0"/>
              <a:t>miejscowych i studium</a:t>
            </a:r>
            <a:endParaRPr lang="pl-PL" sz="1400" dirty="0"/>
          </a:p>
          <a:p>
            <a:r>
              <a:rPr lang="pl-PL" sz="1400" dirty="0"/>
              <a:t>	2017 r. – </a:t>
            </a:r>
            <a:r>
              <a:rPr lang="pl-PL" sz="1400" dirty="0" smtClean="0"/>
              <a:t>34 szt.</a:t>
            </a:r>
            <a:endParaRPr lang="pl-PL" sz="1400" dirty="0"/>
          </a:p>
          <a:p>
            <a:r>
              <a:rPr lang="pl-PL" sz="1400" dirty="0"/>
              <a:t>	2016 r. – </a:t>
            </a:r>
            <a:r>
              <a:rPr lang="pl-PL" sz="1400" dirty="0" smtClean="0"/>
              <a:t>45 szt.</a:t>
            </a:r>
            <a:endParaRPr lang="pl-PL" sz="1400" dirty="0"/>
          </a:p>
          <a:p>
            <a:r>
              <a:rPr lang="pl-PL" sz="1400" dirty="0"/>
              <a:t>	2015 r. - </a:t>
            </a:r>
            <a:r>
              <a:rPr lang="pl-PL" sz="1400" dirty="0" smtClean="0"/>
              <a:t>77 szt.</a:t>
            </a:r>
            <a:endParaRPr lang="pl-PL" sz="1400" dirty="0"/>
          </a:p>
          <a:p>
            <a:pPr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2128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56062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	Wydawanie </a:t>
            </a:r>
            <a:r>
              <a:rPr lang="pl-PL" dirty="0" smtClean="0"/>
              <a:t>decyzji o warunkach zabudowy i zagospodarowania terenu </a:t>
            </a:r>
            <a:br>
              <a:rPr lang="pl-PL" dirty="0" smtClean="0"/>
            </a:br>
            <a:r>
              <a:rPr lang="pl-PL" dirty="0" smtClean="0"/>
              <a:t>(gdzie nie obowiązuje plan miejscowy)</a:t>
            </a:r>
          </a:p>
          <a:p>
            <a:pPr algn="ctr"/>
            <a:endParaRPr lang="pl-PL" dirty="0"/>
          </a:p>
          <a:p>
            <a:pPr algn="just"/>
            <a:r>
              <a:rPr lang="pl-PL" dirty="0" smtClean="0"/>
              <a:t>	</a:t>
            </a:r>
          </a:p>
          <a:p>
            <a:r>
              <a:rPr lang="pl-PL" dirty="0" smtClean="0"/>
              <a:t>		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sz="1200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2400" dirty="0" smtClean="0"/>
              <a:t>Potrzeby i możliwości GMINY</a:t>
            </a:r>
            <a:endParaRPr lang="pl-PL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3111500"/>
            <a:ext cx="61087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385038"/>
              </p:ext>
            </p:extLst>
          </p:nvPr>
        </p:nvGraphicFramePr>
        <p:xfrm>
          <a:off x="1127312" y="2060848"/>
          <a:ext cx="6889375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Arkusz" r:id="rId5" imgW="5791110" imgH="1876500" progId="Excel.Sheet.12">
                  <p:embed/>
                </p:oleObj>
              </mc:Choice>
              <mc:Fallback>
                <p:oleObj name="Arkusz" r:id="rId5" imgW="5791110" imgH="1876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7312" y="2060848"/>
                        <a:ext cx="6889375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8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560620"/>
          </a:xfrm>
        </p:spPr>
        <p:txBody>
          <a:bodyPr>
            <a:normAutofit/>
          </a:bodyPr>
          <a:lstStyle/>
          <a:p>
            <a:pPr marL="0" indent="0" algn="just"/>
            <a:endParaRPr lang="pl-PL" sz="1400" dirty="0" smtClean="0"/>
          </a:p>
          <a:p>
            <a:pPr marL="0" indent="0" algn="ctr"/>
            <a:endParaRPr lang="pl-PL" sz="1400" dirty="0" smtClean="0"/>
          </a:p>
          <a:p>
            <a:pPr algn="ctr"/>
            <a:endParaRPr lang="pl-PL" dirty="0"/>
          </a:p>
          <a:p>
            <a:pPr algn="just"/>
            <a:r>
              <a:rPr lang="pl-PL" dirty="0" smtClean="0"/>
              <a:t>	</a:t>
            </a:r>
          </a:p>
          <a:p>
            <a:r>
              <a:rPr lang="pl-PL" dirty="0" smtClean="0"/>
              <a:t>		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sz="1200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2400" dirty="0" smtClean="0"/>
              <a:t>Potrzeby i możliwości GMINY</a:t>
            </a:r>
            <a:endParaRPr lang="pl-PL" sz="2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9714656"/>
              </p:ext>
            </p:extLst>
          </p:nvPr>
        </p:nvGraphicFramePr>
        <p:xfrm>
          <a:off x="1403648" y="1124744"/>
          <a:ext cx="61926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5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/>
              <a:t>Informacje ogólne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268760"/>
            <a:ext cx="7732340" cy="3579849"/>
          </a:xfrm>
        </p:spPr>
        <p:txBody>
          <a:bodyPr/>
          <a:lstStyle/>
          <a:p>
            <a:r>
              <a:rPr lang="pl-PL" sz="1400" dirty="0" smtClean="0"/>
              <a:t>Podstawa prawna</a:t>
            </a:r>
            <a:endParaRPr lang="pl-PL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 smtClean="0"/>
              <a:t>ustawa </a:t>
            </a:r>
            <a:r>
              <a:rPr lang="pl-PL" sz="1400" dirty="0"/>
              <a:t>z dnia 27 marca 2003 r. o planowaniu i zagospodarowaniu przestrzennym (Dz. U. z 2017 r. poz. 1073 z </a:t>
            </a:r>
            <a:r>
              <a:rPr lang="pl-PL" sz="1400" dirty="0" err="1"/>
              <a:t>późn</a:t>
            </a:r>
            <a:r>
              <a:rPr lang="pl-PL" sz="1400" dirty="0"/>
              <a:t>. zm.)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 smtClean="0"/>
              <a:t>rozporządzenie </a:t>
            </a:r>
            <a:r>
              <a:rPr lang="pl-PL" sz="1400" dirty="0"/>
              <a:t>Ministra Infrastruktury z dnia 26 sierpnia 2003 r. w sprawie wymaganego  zakresu projektu miejscowego planu zagospodarowania przestrzennego (Dz. U. Nr 164, poz. 1587</a:t>
            </a:r>
            <a:r>
              <a:rPr lang="pl-PL" sz="1400" dirty="0" smtClean="0"/>
              <a:t>)</a:t>
            </a:r>
          </a:p>
          <a:p>
            <a:pPr>
              <a:buFontTx/>
              <a:buChar char="-"/>
            </a:pPr>
            <a:endParaRPr lang="pl-PL" sz="1400" dirty="0"/>
          </a:p>
          <a:p>
            <a:pPr marL="0" indent="0" algn="just"/>
            <a:r>
              <a:rPr lang="pl-PL" sz="1400" dirty="0"/>
              <a:t>oraz inne przepisy, m.in. z dziedzin: ochrony zabytków, ochrony gruntów rolnych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leśnych, ochrony przyrody, prawo </a:t>
            </a:r>
            <a:r>
              <a:rPr lang="pl-PL" sz="1400" dirty="0" smtClean="0"/>
              <a:t>wodne, prawo ochrony środowiska.</a:t>
            </a:r>
            <a:endParaRPr lang="pl-PL" sz="1400" dirty="0"/>
          </a:p>
          <a:p>
            <a:pPr marL="0" indent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87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/>
              <a:t>Informacje ogólne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400" dirty="0" smtClean="0"/>
          </a:p>
          <a:p>
            <a:r>
              <a:rPr lang="pl-PL" sz="1400" dirty="0" smtClean="0"/>
              <a:t>Powierzchnia </a:t>
            </a:r>
            <a:r>
              <a:rPr lang="pl-PL" sz="1400" dirty="0"/>
              <a:t>gminy objęta planami miejscowymi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 smtClean="0"/>
              <a:t>obszar </a:t>
            </a:r>
            <a:r>
              <a:rPr lang="pl-PL" sz="1400" dirty="0"/>
              <a:t>wiejski  – </a:t>
            </a:r>
            <a:r>
              <a:rPr lang="pl-PL" sz="1400" dirty="0" smtClean="0"/>
              <a:t>670,5 </a:t>
            </a:r>
            <a:r>
              <a:rPr lang="pl-PL" sz="1400" dirty="0"/>
              <a:t>ha, </a:t>
            </a:r>
            <a:r>
              <a:rPr lang="pl-PL" sz="1400" dirty="0" smtClean="0"/>
              <a:t>co stanowi 2,63 % powierzchni obszaru wiejskiego</a:t>
            </a:r>
            <a:endParaRPr lang="pl-PL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 smtClean="0"/>
              <a:t>miasto </a:t>
            </a:r>
            <a:r>
              <a:rPr lang="pl-PL" sz="1400" dirty="0"/>
              <a:t>– </a:t>
            </a:r>
            <a:r>
              <a:rPr lang="pl-PL" sz="1400" dirty="0" smtClean="0"/>
              <a:t>504,24 ha</a:t>
            </a:r>
            <a:r>
              <a:rPr lang="pl-PL" sz="1400" dirty="0"/>
              <a:t>, </a:t>
            </a:r>
            <a:r>
              <a:rPr lang="pl-PL" sz="1400" dirty="0" smtClean="0"/>
              <a:t>co stanowi 43,47 % powierzchni miasta</a:t>
            </a:r>
            <a:endParaRPr lang="pl-PL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 smtClean="0"/>
              <a:t>łącznie gmina - 1174,74 ha;  </a:t>
            </a:r>
            <a:r>
              <a:rPr lang="pl-PL" sz="1400" u="sng" dirty="0" smtClean="0"/>
              <a:t>4,4</a:t>
            </a:r>
            <a:r>
              <a:rPr lang="pl-PL" sz="1400" dirty="0" smtClean="0"/>
              <a:t>  % powierzchni gminy</a:t>
            </a:r>
          </a:p>
          <a:p>
            <a:r>
              <a:rPr lang="pl-PL" dirty="0" smtClean="0"/>
              <a:t>	</a:t>
            </a:r>
            <a:endParaRPr lang="pl-PL" dirty="0"/>
          </a:p>
          <a:p>
            <a:endParaRPr lang="pl-PL" u="sng" dirty="0" smtClean="0"/>
          </a:p>
          <a:p>
            <a:r>
              <a:rPr lang="pl-PL" sz="1200" u="sng" dirty="0" smtClean="0"/>
              <a:t>Dla </a:t>
            </a:r>
            <a:r>
              <a:rPr lang="pl-PL" sz="1200" u="sng" dirty="0"/>
              <a:t>porównania:</a:t>
            </a:r>
          </a:p>
          <a:p>
            <a:r>
              <a:rPr lang="pl-PL" sz="1200" dirty="0" smtClean="0"/>
              <a:t>	województwo </a:t>
            </a:r>
            <a:r>
              <a:rPr lang="pl-PL" sz="1200" dirty="0"/>
              <a:t>warmińsko – mazurskie – </a:t>
            </a:r>
            <a:r>
              <a:rPr lang="pl-PL" sz="1200" dirty="0" smtClean="0"/>
              <a:t>12 % pokrycia planami</a:t>
            </a:r>
            <a:endParaRPr lang="pl-PL" sz="1200" dirty="0"/>
          </a:p>
          <a:p>
            <a:r>
              <a:rPr lang="pl-PL" sz="1200" dirty="0" smtClean="0"/>
              <a:t>	Polska – 28 % pokrycia planami</a:t>
            </a:r>
            <a:endParaRPr lang="pl-PL" sz="1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46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352839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Uchwalanie </a:t>
            </a:r>
            <a:r>
              <a:rPr lang="pl-PL" dirty="0"/>
              <a:t>planów </a:t>
            </a:r>
            <a:r>
              <a:rPr lang="pl-PL" dirty="0" smtClean="0"/>
              <a:t>miejscowych w poszczególnych latach:</a:t>
            </a:r>
            <a:endParaRPr lang="pl-PL" dirty="0"/>
          </a:p>
          <a:p>
            <a:r>
              <a:rPr lang="pl-PL" sz="1400" dirty="0"/>
              <a:t>	</a:t>
            </a:r>
            <a:endParaRPr lang="pl-PL" sz="1400" dirty="0" smtClean="0"/>
          </a:p>
          <a:p>
            <a:r>
              <a:rPr lang="pl-PL" sz="1400" dirty="0"/>
              <a:t>	</a:t>
            </a:r>
            <a:r>
              <a:rPr lang="pl-PL" sz="1400" b="0" dirty="0" smtClean="0"/>
              <a:t>2018 r. (do 31.01.2018 r.) – 1 szt., w tym 0 zmian planów </a:t>
            </a:r>
            <a:r>
              <a:rPr lang="pl-PL" sz="1400" b="0" dirty="0"/>
              <a:t>(dla ogólnej </a:t>
            </a:r>
            <a:r>
              <a:rPr lang="pl-PL" sz="1400" b="0" dirty="0" smtClean="0"/>
              <a:t>pow. 110 </a:t>
            </a:r>
            <a:r>
              <a:rPr lang="pl-PL" sz="1400" b="0" dirty="0"/>
              <a:t>ha)</a:t>
            </a:r>
            <a:endParaRPr lang="pl-PL" sz="1400" dirty="0" smtClean="0"/>
          </a:p>
          <a:p>
            <a:r>
              <a:rPr lang="pl-PL" sz="1400" b="0" dirty="0"/>
              <a:t>	</a:t>
            </a:r>
            <a:r>
              <a:rPr lang="pl-PL" sz="1400" b="0" dirty="0" smtClean="0"/>
              <a:t>2017 </a:t>
            </a:r>
            <a:r>
              <a:rPr lang="pl-PL" sz="1400" b="0" dirty="0"/>
              <a:t>r. – </a:t>
            </a:r>
            <a:r>
              <a:rPr lang="pl-PL" sz="1400" b="0" dirty="0" smtClean="0"/>
              <a:t>4 szt., w tym 2 </a:t>
            </a:r>
            <a:r>
              <a:rPr lang="pl-PL" sz="1400" b="0" dirty="0"/>
              <a:t>zmiany planów (dla ogólnej </a:t>
            </a:r>
            <a:r>
              <a:rPr lang="pl-PL" sz="1400" b="0" dirty="0" smtClean="0"/>
              <a:t>pow. 14 </a:t>
            </a:r>
            <a:r>
              <a:rPr lang="pl-PL" sz="1400" b="0" dirty="0"/>
              <a:t>ha)</a:t>
            </a:r>
          </a:p>
          <a:p>
            <a:r>
              <a:rPr lang="pl-PL" sz="1400" b="0" dirty="0"/>
              <a:t>	</a:t>
            </a:r>
            <a:r>
              <a:rPr lang="pl-PL" sz="1400" b="0" dirty="0" smtClean="0"/>
              <a:t>2016 </a:t>
            </a:r>
            <a:r>
              <a:rPr lang="pl-PL" sz="1400" b="0" dirty="0"/>
              <a:t>r. – </a:t>
            </a:r>
            <a:r>
              <a:rPr lang="pl-PL" sz="1400" b="0" dirty="0" smtClean="0"/>
              <a:t>5 szt., w tym 3 zmiany </a:t>
            </a:r>
            <a:r>
              <a:rPr lang="pl-PL" sz="1400" b="0" dirty="0"/>
              <a:t>planów (dla ogólnej </a:t>
            </a:r>
            <a:r>
              <a:rPr lang="pl-PL" sz="1400" b="0" dirty="0" smtClean="0"/>
              <a:t>pow. 40 </a:t>
            </a:r>
            <a:r>
              <a:rPr lang="pl-PL" sz="1400" b="0" dirty="0"/>
              <a:t>ha)</a:t>
            </a:r>
          </a:p>
          <a:p>
            <a:r>
              <a:rPr lang="pl-PL" sz="1400" b="0" dirty="0"/>
              <a:t>	2015 r. - </a:t>
            </a:r>
            <a:r>
              <a:rPr lang="pl-PL" sz="1400" b="0" dirty="0" smtClean="0"/>
              <a:t>3 szt., w tym 1 </a:t>
            </a:r>
            <a:r>
              <a:rPr lang="pl-PL" sz="1400" b="0" dirty="0"/>
              <a:t>zmiana planu (dla ogólnej </a:t>
            </a:r>
            <a:r>
              <a:rPr lang="pl-PL" sz="1400" b="0" dirty="0" smtClean="0"/>
              <a:t>pow. 4 </a:t>
            </a:r>
            <a:r>
              <a:rPr lang="pl-PL" sz="1400" b="0" dirty="0"/>
              <a:t>ha)</a:t>
            </a:r>
            <a:endParaRPr lang="pl-PL" sz="1400" b="0" dirty="0" smtClean="0"/>
          </a:p>
          <a:p>
            <a:r>
              <a:rPr lang="pl-PL" sz="1400" b="0" dirty="0"/>
              <a:t>	</a:t>
            </a:r>
            <a:r>
              <a:rPr lang="pl-PL" sz="1400" b="0" dirty="0" smtClean="0"/>
              <a:t>2014 </a:t>
            </a:r>
            <a:r>
              <a:rPr lang="pl-PL" sz="1400" b="0" dirty="0"/>
              <a:t>r. - </a:t>
            </a:r>
            <a:r>
              <a:rPr lang="pl-PL" sz="1400" b="0" dirty="0" smtClean="0"/>
              <a:t>1 </a:t>
            </a:r>
            <a:r>
              <a:rPr lang="pl-PL" sz="1400" b="0" dirty="0"/>
              <a:t>szt</a:t>
            </a:r>
            <a:r>
              <a:rPr lang="pl-PL" sz="1400" b="0" dirty="0" smtClean="0"/>
              <a:t>., w tym 0 zmian planów </a:t>
            </a:r>
            <a:r>
              <a:rPr lang="pl-PL" sz="1400" b="0" dirty="0"/>
              <a:t>(dla ogólnej </a:t>
            </a:r>
            <a:r>
              <a:rPr lang="pl-PL" sz="1400" b="0" dirty="0" smtClean="0"/>
              <a:t>pow. 13 </a:t>
            </a:r>
            <a:r>
              <a:rPr lang="pl-PL" sz="1400" b="0" dirty="0"/>
              <a:t>ha)</a:t>
            </a:r>
          </a:p>
          <a:p>
            <a:r>
              <a:rPr lang="pl-PL" sz="1400" b="0" dirty="0" smtClean="0"/>
              <a:t>	2013 </a:t>
            </a:r>
            <a:r>
              <a:rPr lang="pl-PL" sz="1400" b="0" dirty="0"/>
              <a:t>r. - </a:t>
            </a:r>
            <a:r>
              <a:rPr lang="pl-PL" sz="1400" b="0" dirty="0" smtClean="0"/>
              <a:t>1 </a:t>
            </a:r>
            <a:r>
              <a:rPr lang="pl-PL" sz="1400" b="0" dirty="0"/>
              <a:t>szt</a:t>
            </a:r>
            <a:r>
              <a:rPr lang="pl-PL" sz="1400" b="0" dirty="0" smtClean="0"/>
              <a:t>., w tym 0 zmian planów (dla ogólnej pow. 67 ha)</a:t>
            </a:r>
            <a:endParaRPr lang="pl-PL" sz="1400" b="0" dirty="0"/>
          </a:p>
          <a:p>
            <a:r>
              <a:rPr lang="pl-PL" sz="1400" b="0" dirty="0"/>
              <a:t>	</a:t>
            </a:r>
            <a:r>
              <a:rPr lang="pl-PL" sz="1400" b="0" dirty="0" smtClean="0"/>
              <a:t>2012 </a:t>
            </a:r>
            <a:r>
              <a:rPr lang="pl-PL" sz="1400" b="0" dirty="0"/>
              <a:t>r. - </a:t>
            </a:r>
            <a:r>
              <a:rPr lang="pl-PL" sz="1400" b="0" dirty="0" smtClean="0"/>
              <a:t>3 </a:t>
            </a:r>
            <a:r>
              <a:rPr lang="pl-PL" sz="1400" b="0" dirty="0"/>
              <a:t>szt., w tym </a:t>
            </a:r>
            <a:r>
              <a:rPr lang="pl-PL" sz="1400" b="0" dirty="0" smtClean="0"/>
              <a:t>3 zmiany planów (</a:t>
            </a:r>
            <a:r>
              <a:rPr lang="pl-PL" sz="1400" b="0" dirty="0"/>
              <a:t>dla ogólnej </a:t>
            </a:r>
            <a:r>
              <a:rPr lang="pl-PL" sz="1400" b="0" dirty="0" smtClean="0"/>
              <a:t>pow. 18,5 ha)</a:t>
            </a:r>
            <a:endParaRPr lang="pl-PL" sz="1400" b="0" dirty="0"/>
          </a:p>
          <a:p>
            <a:endParaRPr lang="pl-PL" sz="1400" dirty="0" smtClean="0"/>
          </a:p>
          <a:p>
            <a:pPr marL="0" indent="0"/>
            <a:endParaRPr lang="pl-PL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mtClean="0"/>
              <a:t>Informacje ogólne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95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Obowiązujące plany miejscowe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		</a:t>
            </a:r>
          </a:p>
          <a:p>
            <a:pPr algn="just"/>
            <a:r>
              <a:rPr lang="pl-PL" dirty="0"/>
              <a:t>	</a:t>
            </a:r>
            <a:r>
              <a:rPr lang="pl-PL" sz="1400" dirty="0" smtClean="0"/>
              <a:t>W gminie Olecko obowiązują </a:t>
            </a:r>
            <a:r>
              <a:rPr lang="pl-PL" sz="1400" u="sng" dirty="0" smtClean="0"/>
              <a:t>44 uchwały </a:t>
            </a:r>
            <a:r>
              <a:rPr lang="pl-PL" sz="1400" dirty="0"/>
              <a:t>w sprawie miejscowych </a:t>
            </a:r>
            <a:r>
              <a:rPr lang="pl-PL" sz="1400" dirty="0" smtClean="0"/>
              <a:t>planów, w tym uchwały w sprawie zmian planów miejscowych.</a:t>
            </a:r>
            <a:endParaRPr lang="pl-PL" sz="1400" dirty="0"/>
          </a:p>
          <a:p>
            <a:r>
              <a:rPr lang="pl-PL" dirty="0"/>
              <a:t>	</a:t>
            </a:r>
            <a:endParaRPr lang="pl-PL" sz="1400" dirty="0" smtClean="0"/>
          </a:p>
          <a:p>
            <a:pPr algn="ctr"/>
            <a:r>
              <a:rPr lang="pl-PL" sz="1400" dirty="0" smtClean="0"/>
              <a:t>Rejestr </a:t>
            </a:r>
            <a:r>
              <a:rPr lang="pl-PL" sz="1400" dirty="0"/>
              <a:t>uchwał w sprawie miejscowych planów zagospodarowania </a:t>
            </a:r>
            <a:r>
              <a:rPr lang="pl-PL" sz="1400" dirty="0" smtClean="0"/>
              <a:t>przestrzennego dostępny jest na stronie </a:t>
            </a:r>
            <a:endParaRPr lang="pl-PL" sz="1400" dirty="0"/>
          </a:p>
          <a:p>
            <a:pPr algn="ctr"/>
            <a:r>
              <a:rPr lang="pl-PL" u="sng" dirty="0" smtClean="0">
                <a:hlinkClick r:id="rId2"/>
              </a:rPr>
              <a:t>http</a:t>
            </a:r>
            <a:r>
              <a:rPr lang="pl-PL" u="sng" dirty="0">
                <a:hlinkClick r:id="rId2"/>
              </a:rPr>
              <a:t>://www.umolecko.bip.doc.pl</a:t>
            </a:r>
            <a:r>
              <a:rPr lang="pl-PL" dirty="0"/>
              <a:t> – rejestry i </a:t>
            </a:r>
            <a:r>
              <a:rPr lang="pl-PL" dirty="0" smtClean="0"/>
              <a:t>ewidencje</a:t>
            </a:r>
            <a:endParaRPr lang="pl-PL" dirty="0"/>
          </a:p>
          <a:p>
            <a:endParaRPr lang="pl-PL" b="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577763"/>
              </p:ext>
            </p:extLst>
          </p:nvPr>
        </p:nvGraphicFramePr>
        <p:xfrm>
          <a:off x="755576" y="3717032"/>
          <a:ext cx="7521574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28"/>
                <a:gridCol w="855005"/>
                <a:gridCol w="816383"/>
                <a:gridCol w="2809870"/>
                <a:gridCol w="1370586"/>
                <a:gridCol w="636957"/>
                <a:gridCol w="759945"/>
              </a:tblGrid>
              <a:tr h="464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Lp.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03" marR="58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Nazwa aktu </a:t>
                      </a:r>
                      <a:r>
                        <a:rPr lang="pl-PL" sz="800" dirty="0" smtClean="0">
                          <a:effectLst/>
                        </a:rPr>
                        <a:t/>
                      </a:r>
                      <a:br>
                        <a:rPr lang="pl-PL" sz="800" dirty="0" smtClean="0">
                          <a:effectLst/>
                        </a:rPr>
                      </a:br>
                      <a:r>
                        <a:rPr lang="pl-PL" sz="800" dirty="0" smtClean="0">
                          <a:effectLst/>
                        </a:rPr>
                        <a:t>i </a:t>
                      </a:r>
                      <a:r>
                        <a:rPr lang="pl-PL" sz="800" dirty="0">
                          <a:effectLst/>
                        </a:rPr>
                        <a:t>data jego podjęcia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03" marR="58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Nazwa organu wydającego akt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03" marR="58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Tytuł planu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03" marR="58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Dziennik urzędowy publikujący akt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03" marR="58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Pow. terenu objętego planem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03" marR="58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UWAGI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03" marR="580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6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54864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Obowiązujące plany miejscowe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32657"/>
            <a:ext cx="2592288" cy="2952328"/>
          </a:xfrm>
        </p:spPr>
        <p:txBody>
          <a:bodyPr>
            <a:noAutofit/>
          </a:bodyPr>
          <a:lstStyle/>
          <a:p>
            <a:endParaRPr lang="pl-PL" sz="1000" dirty="0"/>
          </a:p>
          <a:p>
            <a:pPr algn="ctr"/>
            <a:r>
              <a:rPr lang="pl-PL" sz="1000" dirty="0" smtClean="0"/>
              <a:t>	</a:t>
            </a:r>
            <a:r>
              <a:rPr lang="pl-PL" sz="1200" dirty="0" smtClean="0"/>
              <a:t>Mapa </a:t>
            </a:r>
            <a:r>
              <a:rPr lang="pl-PL" sz="1200" dirty="0"/>
              <a:t>rozmieszczenia </a:t>
            </a:r>
            <a:r>
              <a:rPr lang="pl-PL" sz="1200" dirty="0" smtClean="0"/>
              <a:t>planów </a:t>
            </a:r>
            <a:br>
              <a:rPr lang="pl-PL" sz="1200" dirty="0" smtClean="0"/>
            </a:br>
            <a:r>
              <a:rPr lang="pl-PL" sz="1200" dirty="0" smtClean="0"/>
              <a:t>na </a:t>
            </a:r>
            <a:r>
              <a:rPr lang="pl-PL" sz="1200" dirty="0"/>
              <a:t>terenie </a:t>
            </a:r>
            <a:r>
              <a:rPr lang="pl-PL" sz="1200" dirty="0" smtClean="0"/>
              <a:t>miasta – łącznie obowiązuje 31 uchwał</a:t>
            </a:r>
            <a:endParaRPr lang="pl-PL" sz="1200" dirty="0"/>
          </a:p>
          <a:p>
            <a:pPr algn="ctr"/>
            <a:r>
              <a:rPr lang="pl-PL" sz="1200" dirty="0"/>
              <a:t>	</a:t>
            </a:r>
            <a:r>
              <a:rPr lang="pl-PL" sz="1200" i="1" dirty="0">
                <a:solidFill>
                  <a:schemeClr val="accent3">
                    <a:lumMod val="75000"/>
                  </a:schemeClr>
                </a:solidFill>
              </a:rPr>
              <a:t>http://olecko.e-mapa.net</a:t>
            </a:r>
            <a:endParaRPr lang="pl-PL" sz="12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l-PL" sz="1200" dirty="0"/>
              <a:t>	</a:t>
            </a:r>
            <a:endParaRPr lang="pl-PL" sz="1200" b="0" dirty="0"/>
          </a:p>
        </p:txBody>
      </p:sp>
      <p:pic>
        <p:nvPicPr>
          <p:cNvPr id="1026" name="Picture 2" descr="C:\Users\U. Dąbrowska\Desktop\miasto mpz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54" y="908720"/>
            <a:ext cx="5544617" cy="56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5400600" cy="555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51520" y="1608419"/>
            <a:ext cx="259228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00" dirty="0" smtClean="0"/>
          </a:p>
          <a:p>
            <a:endParaRPr lang="pl-PL" sz="1000" dirty="0" smtClean="0"/>
          </a:p>
          <a:p>
            <a:pPr algn="ctr"/>
            <a:r>
              <a:rPr lang="pl-PL" sz="1200" dirty="0" smtClean="0"/>
              <a:t>	Mapa rozmieszczenia planów na terenie wiejskim – łącznie obowiązuje 13 uchwał</a:t>
            </a:r>
          </a:p>
          <a:p>
            <a:pPr algn="ctr"/>
            <a:r>
              <a:rPr lang="pl-PL" sz="1200" i="1" dirty="0">
                <a:solidFill>
                  <a:schemeClr val="accent3">
                    <a:lumMod val="75000"/>
                  </a:schemeClr>
                </a:solidFill>
              </a:rPr>
              <a:t>http://olecko.e-mapa.net</a:t>
            </a:r>
          </a:p>
          <a:p>
            <a:pPr algn="ctr"/>
            <a:endParaRPr lang="pl-PL" sz="1200" dirty="0" smtClean="0"/>
          </a:p>
          <a:p>
            <a:r>
              <a:rPr lang="pl-PL" sz="1000" dirty="0" smtClean="0"/>
              <a:t>	Obszary wsi: Sedranki, Jaśki, Olecko – Kolonia, miejscowości nad jez. </a:t>
            </a:r>
            <a:r>
              <a:rPr lang="pl-PL" sz="1000" dirty="0" err="1" smtClean="0"/>
              <a:t>Dobskim</a:t>
            </a:r>
            <a:r>
              <a:rPr lang="pl-PL" sz="1000" dirty="0" smtClean="0"/>
              <a:t>, Kukowo, </a:t>
            </a:r>
          </a:p>
          <a:p>
            <a:r>
              <a:rPr lang="pl-PL" sz="1000" dirty="0"/>
              <a:t>	</a:t>
            </a:r>
            <a:r>
              <a:rPr lang="pl-PL" sz="1000" dirty="0" smtClean="0"/>
              <a:t>oraz Borawskie, Zatyki, Dzięgiele (wsie po trasie linii 400 </a:t>
            </a:r>
            <a:r>
              <a:rPr lang="pl-PL" sz="1000" dirty="0" err="1" smtClean="0"/>
              <a:t>kV</a:t>
            </a:r>
            <a:r>
              <a:rPr lang="pl-PL" sz="1000" dirty="0" smtClean="0"/>
              <a:t>)</a:t>
            </a:r>
          </a:p>
          <a:p>
            <a:r>
              <a:rPr lang="pl-PL" sz="1000" dirty="0" smtClean="0"/>
              <a:t>	</a:t>
            </a:r>
            <a:endParaRPr lang="pl-PL" sz="1000" b="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/>
              <a:t>Obowiązujące plany miejscowe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23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Sporządzane plany miejscowe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pl-PL" dirty="0" smtClean="0"/>
              <a:t>MPZP </a:t>
            </a:r>
            <a:r>
              <a:rPr lang="pl-PL" dirty="0"/>
              <a:t>miejscowości Dobki </a:t>
            </a:r>
            <a:r>
              <a:rPr lang="pl-PL" dirty="0" smtClean="0"/>
              <a:t>o pow. ok. </a:t>
            </a:r>
            <a:r>
              <a:rPr lang="pl-PL" dirty="0"/>
              <a:t>25 </a:t>
            </a:r>
            <a:r>
              <a:rPr lang="pl-PL" dirty="0" smtClean="0"/>
              <a:t>ha (zmiana planu)</a:t>
            </a:r>
          </a:p>
          <a:p>
            <a:pPr marL="0" indent="0" algn="ctr"/>
            <a:endParaRPr lang="pl-PL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5"/>
            <a:ext cx="6840760" cy="400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211960" y="58772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/>
              <a:t>Etap procedury</a:t>
            </a:r>
            <a:r>
              <a:rPr lang="pl-PL" dirty="0" smtClean="0"/>
              <a:t>: opiniowanie i uzgadnianie </a:t>
            </a:r>
            <a:br>
              <a:rPr lang="pl-PL" dirty="0" smtClean="0"/>
            </a:br>
            <a:r>
              <a:rPr lang="pl-PL" dirty="0" smtClean="0"/>
              <a:t>z organami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79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898</TotalTime>
  <Words>1116</Words>
  <Application>Microsoft Office PowerPoint</Application>
  <PresentationFormat>Pokaz na ekranie (4:3)</PresentationFormat>
  <Paragraphs>177</Paragraphs>
  <Slides>25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7" baseType="lpstr">
      <vt:lpstr>Kąty</vt:lpstr>
      <vt:lpstr>Arkusz</vt:lpstr>
      <vt:lpstr>miejscowE planY zagospodarowania przestrzennego   MATERIAŁ dla KOMISJI REWIZYJNEJ RADY MIEJSKIEJ W OLECKU</vt:lpstr>
      <vt:lpstr>Prezentacja programu PowerPoint</vt:lpstr>
      <vt:lpstr>Informacje ogólne</vt:lpstr>
      <vt:lpstr>Informacje ogólne</vt:lpstr>
      <vt:lpstr>Prezentacja programu PowerPoint</vt:lpstr>
      <vt:lpstr>Obowiązujące plany miejscowe</vt:lpstr>
      <vt:lpstr>Obowiązujące plany miejscowe</vt:lpstr>
      <vt:lpstr>Prezentacja programu PowerPoint</vt:lpstr>
      <vt:lpstr>Sporządzane plany miejscowe</vt:lpstr>
      <vt:lpstr>Sporządzane plany miejscowe</vt:lpstr>
      <vt:lpstr>Sporządzane plany miejscowe</vt:lpstr>
      <vt:lpstr>Sporządzane plany miejscowe</vt:lpstr>
      <vt:lpstr>Sporządzane plany miejscowe</vt:lpstr>
      <vt:lpstr>Sporządzane plany miejscowe</vt:lpstr>
      <vt:lpstr>Sporządzane plany miejscowe</vt:lpstr>
      <vt:lpstr>Sporządzane plany miejscowe</vt:lpstr>
      <vt:lpstr>Potrzeby i możliwości GMINY</vt:lpstr>
      <vt:lpstr>Potrzeby i możliwości GMINY</vt:lpstr>
      <vt:lpstr>Potrzeby i możliwości GMINY</vt:lpstr>
      <vt:lpstr>Potrzeby i możliwości GMINY</vt:lpstr>
      <vt:lpstr>Potrzeby i możliwości GMINY</vt:lpstr>
      <vt:lpstr>Potrzeby i możliwości GMINY</vt:lpstr>
      <vt:lpstr>Potrzeby i możliwości GMINY</vt:lpstr>
      <vt:lpstr>Potrzeby i możliwości GMINY</vt:lpstr>
      <vt:lpstr>Potrzeby i możliwości GMINY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Ocena prac związanych  z tworzeniem miejscowych planów zagospodarowania przestrzennego   Skala potrzeb i możliwości</dc:title>
  <dc:creator>U. Dąbrowska</dc:creator>
  <cp:lastModifiedBy>kkuskowska</cp:lastModifiedBy>
  <cp:revision>66</cp:revision>
  <cp:lastPrinted>2018-02-06T07:21:46Z</cp:lastPrinted>
  <dcterms:created xsi:type="dcterms:W3CDTF">2018-01-31T10:36:57Z</dcterms:created>
  <dcterms:modified xsi:type="dcterms:W3CDTF">2018-02-15T12:34:39Z</dcterms:modified>
</cp:coreProperties>
</file>